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commentAuthors.xml" ContentType="application/vnd.openxmlformats-officedocument.presentationml.commentAuthors+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5"/>
  </p:notesMasterIdLst>
  <p:handoutMasterIdLst>
    <p:handoutMasterId r:id="rId26"/>
  </p:handoutMasterIdLst>
  <p:sldIdLst>
    <p:sldId id="307" r:id="rId2"/>
    <p:sldId id="308" r:id="rId3"/>
    <p:sldId id="309" r:id="rId4"/>
    <p:sldId id="338" r:id="rId5"/>
    <p:sldId id="311" r:id="rId6"/>
    <p:sldId id="312" r:id="rId7"/>
    <p:sldId id="313" r:id="rId8"/>
    <p:sldId id="317" r:id="rId9"/>
    <p:sldId id="318" r:id="rId10"/>
    <p:sldId id="319" r:id="rId11"/>
    <p:sldId id="321" r:id="rId12"/>
    <p:sldId id="325" r:id="rId13"/>
    <p:sldId id="326" r:id="rId14"/>
    <p:sldId id="352" r:id="rId15"/>
    <p:sldId id="353" r:id="rId16"/>
    <p:sldId id="331" r:id="rId17"/>
    <p:sldId id="339" r:id="rId18"/>
    <p:sldId id="340" r:id="rId19"/>
    <p:sldId id="341" r:id="rId20"/>
    <p:sldId id="342" r:id="rId21"/>
    <p:sldId id="347" r:id="rId22"/>
    <p:sldId id="351" r:id="rId23"/>
    <p:sldId id="333" r:id="rId24"/>
  </p:sldIdLst>
  <p:sldSz cx="9144000" cy="6858000" type="screen4x3"/>
  <p:notesSz cx="6858000" cy="9296400"/>
  <p:defaultTextStyle>
    <a:defPPr>
      <a:defRPr lang="en-US"/>
    </a:defPPr>
    <a:lvl1pPr algn="l" defTabSz="457200" rtl="0" fontAlgn="base">
      <a:spcBef>
        <a:spcPct val="0"/>
      </a:spcBef>
      <a:spcAft>
        <a:spcPct val="0"/>
      </a:spcAft>
      <a:defRPr kern="1200">
        <a:solidFill>
          <a:schemeClr val="tx1"/>
        </a:solidFill>
        <a:latin typeface="Calibri" charset="0"/>
        <a:ea typeface="+mn-ea"/>
        <a:cs typeface="Arial" charset="0"/>
      </a:defRPr>
    </a:lvl1pPr>
    <a:lvl2pPr marL="457200" algn="l" defTabSz="457200" rtl="0" fontAlgn="base">
      <a:spcBef>
        <a:spcPct val="0"/>
      </a:spcBef>
      <a:spcAft>
        <a:spcPct val="0"/>
      </a:spcAft>
      <a:defRPr kern="1200">
        <a:solidFill>
          <a:schemeClr val="tx1"/>
        </a:solidFill>
        <a:latin typeface="Calibri" charset="0"/>
        <a:ea typeface="+mn-ea"/>
        <a:cs typeface="Arial" charset="0"/>
      </a:defRPr>
    </a:lvl2pPr>
    <a:lvl3pPr marL="914400" algn="l" defTabSz="457200" rtl="0" fontAlgn="base">
      <a:spcBef>
        <a:spcPct val="0"/>
      </a:spcBef>
      <a:spcAft>
        <a:spcPct val="0"/>
      </a:spcAft>
      <a:defRPr kern="1200">
        <a:solidFill>
          <a:schemeClr val="tx1"/>
        </a:solidFill>
        <a:latin typeface="Calibri" charset="0"/>
        <a:ea typeface="+mn-ea"/>
        <a:cs typeface="Arial" charset="0"/>
      </a:defRPr>
    </a:lvl3pPr>
    <a:lvl4pPr marL="1371600" algn="l" defTabSz="457200" rtl="0" fontAlgn="base">
      <a:spcBef>
        <a:spcPct val="0"/>
      </a:spcBef>
      <a:spcAft>
        <a:spcPct val="0"/>
      </a:spcAft>
      <a:defRPr kern="1200">
        <a:solidFill>
          <a:schemeClr val="tx1"/>
        </a:solidFill>
        <a:latin typeface="Calibri" charset="0"/>
        <a:ea typeface="+mn-ea"/>
        <a:cs typeface="Arial" charset="0"/>
      </a:defRPr>
    </a:lvl4pPr>
    <a:lvl5pPr marL="1828800" algn="l" defTabSz="457200"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Dawn Hartman-Bloise" initials="DH" lastIdx="8" clrIdx="0"/>
  <p:cmAuthor id="1" name="Ross, Anna" initials="RA" lastIdx="1" clrIdx="1"/>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a:srgbClr val="FF0000"/>
        </p14:laserClr>
      </p:ext>
      <p:ext uri="{2FDB2607-1784-4EEB-B798-7EB5836EED8A}">
        <p14:showMediaCtrls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
      </p:ext>
    </p:extLst>
  </p:showPr>
  <p:clrMru>
    <a:srgbClr val="A50021"/>
  </p:clrMru>
  <p:extLst>
    <p:ext uri="{E76CE94A-603C-4142-B9EB-6D1370010A27}">
      <p14:discardImageEditData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0"/>
    </p:ext>
    <p:ext uri="{D31A062A-798A-4329-ABDD-BBA856620510}">
      <p14:defaultImageDpi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882" autoAdjust="0"/>
    <p:restoredTop sz="87211" autoAdjust="0"/>
  </p:normalViewPr>
  <p:slideViewPr>
    <p:cSldViewPr snapToGrid="0" snapToObjects="1">
      <p:cViewPr>
        <p:scale>
          <a:sx n="80" d="100"/>
          <a:sy n="80" d="100"/>
        </p:scale>
        <p:origin x="-1152" y="-424"/>
      </p:cViewPr>
      <p:guideLst>
        <p:guide orient="horz" pos="2160"/>
        <p:guide pos="2880"/>
      </p:guideLst>
    </p:cSldViewPr>
  </p:slideViewPr>
  <p:outlineViewPr>
    <p:cViewPr>
      <p:scale>
        <a:sx n="33" d="100"/>
        <a:sy n="33" d="100"/>
      </p:scale>
      <p:origin x="0" y="1024"/>
    </p:cViewPr>
  </p:outlineViewPr>
  <p:notesTextViewPr>
    <p:cViewPr>
      <p:scale>
        <a:sx n="100" d="100"/>
        <a:sy n="100" d="100"/>
      </p:scale>
      <p:origin x="0" y="0"/>
    </p:cViewPr>
  </p:notesTextViewPr>
  <p:sorterViewPr>
    <p:cViewPr>
      <p:scale>
        <a:sx n="100" d="100"/>
        <a:sy n="100" d="100"/>
      </p:scale>
      <p:origin x="0" y="8104"/>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commentAuthors" Target="commentAuthors.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8CAFE91B-75B6-4083-85C9-49C35B40345F}" type="datetimeFigureOut">
              <a:rPr lang="en-US" smtClean="0"/>
              <a:pPr/>
              <a:t>11/6/13</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2E150621-B5B5-4AB4-BFC6-CDBD5A8B47C6}"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401508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A0090D4-145B-4B70-BB87-76F162011F97}" type="datetime1">
              <a:rPr lang="en-US"/>
              <a:pPr/>
              <a:t>11/6/13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A860960-785B-42CE-878E-88B56CA893B5}" type="slidenum">
              <a:rPr lang="en-US"/>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8065953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6D122D-E221-4990-9CC8-1188C0B73CF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4421D-C06A-5745-A5CC-E84932A60F7A}" type="slidenum">
              <a:rPr lang="en-US" smtClean="0"/>
              <a:pPr/>
              <a:t>14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79559461"/>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4421D-C06A-5745-A5CC-E84932A60F7A}" type="slidenum">
              <a:rPr lang="en-US" smtClean="0"/>
              <a:pPr/>
              <a:t>15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42432467"/>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F6AC16-3F28-4315-A40B-9364D5048A73}" type="slidenum">
              <a:rPr lang="en-US" smtClean="0"/>
              <a:pPr/>
              <a:t>18</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27638409"/>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F6AC16-3F28-4315-A40B-9364D5048A73}" type="slidenum">
              <a:rPr lang="en-US" smtClean="0"/>
              <a:pPr/>
              <a:t>19</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34786237"/>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F6AC16-3F28-4315-A40B-9364D5048A73}" type="slidenum">
              <a:rPr lang="en-US" smtClean="0"/>
              <a:pPr/>
              <a:t>20</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82401295"/>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860960-785B-42CE-878E-88B56CA893B5}"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984421D-C06A-5745-A5CC-E84932A60F7A}" type="slidenum">
              <a:rPr lang="en-US" smtClean="0"/>
              <a:pPr/>
              <a:t>6</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302733101"/>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984421D-C06A-5745-A5CC-E84932A60F7A}" type="slidenum">
              <a:rPr lang="en-US" smtClean="0"/>
              <a:pPr/>
              <a:t>7</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663088684"/>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lumMod val="50000"/>
                  <a:lumOff val="50000"/>
                </a:schemeClr>
              </a:buClr>
              <a:buSzPct val="100000"/>
              <a:buFont typeface="Arial" panose="020B0604020202020204" pitchFamily="34" charset="0"/>
              <a:buNone/>
            </a:pPr>
            <a:endParaRPr lang="en-US" sz="16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1984421D-C06A-5745-A5CC-E84932A60F7A}" type="slidenum">
              <a:rPr lang="en-US" smtClean="0"/>
              <a:pPr/>
              <a:t>8</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477946855"/>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lumMod val="50000"/>
                  <a:lumOff val="50000"/>
                </a:schemeClr>
              </a:buClr>
              <a:buSzPct val="100000"/>
              <a:buFont typeface="Arial" panose="020B0604020202020204" pitchFamily="34" charset="0"/>
              <a:buNone/>
            </a:pPr>
            <a:endParaRPr lang="en-US" sz="18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1984421D-C06A-5745-A5CC-E84932A60F7A}" type="slidenum">
              <a:rPr lang="en-US" smtClean="0"/>
              <a:pPr/>
              <a:t>9</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524213271"/>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800" dirty="0"/>
          </a:p>
        </p:txBody>
      </p:sp>
      <p:sp>
        <p:nvSpPr>
          <p:cNvPr id="4" name="Slide Number Placeholder 3"/>
          <p:cNvSpPr>
            <a:spLocks noGrp="1"/>
          </p:cNvSpPr>
          <p:nvPr>
            <p:ph type="sldNum" sz="quarter" idx="10"/>
          </p:nvPr>
        </p:nvSpPr>
        <p:spPr/>
        <p:txBody>
          <a:bodyPr/>
          <a:lstStyle/>
          <a:p>
            <a:fld id="{1984421D-C06A-5745-A5CC-E84932A60F7A}" type="slidenum">
              <a:rPr lang="en-US" smtClean="0"/>
              <a:pPr/>
              <a:t>10</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797967084"/>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4421D-C06A-5745-A5CC-E84932A60F7A}" type="slidenum">
              <a:rPr lang="en-US" smtClean="0"/>
              <a:pPr/>
              <a:t>11</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885852394"/>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984421D-C06A-5745-A5CC-E84932A60F7A}" type="slidenum">
              <a:rPr lang="en-US" smtClean="0"/>
              <a:pPr/>
              <a:t>12</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752173404"/>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984421D-C06A-5745-A5CC-E84932A60F7A}" type="slidenum">
              <a:rPr lang="en-US" smtClean="0"/>
              <a:pPr/>
              <a:t>13</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44533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p>
            <a:endParaRPr lang="en-US" dirty="0"/>
          </a:p>
        </p:txBody>
      </p:sp>
      <p:sp>
        <p:nvSpPr>
          <p:cNvPr id="8" name="Slide Number Placeholder 7"/>
          <p:cNvSpPr>
            <a:spLocks noGrp="1"/>
          </p:cNvSpPr>
          <p:nvPr>
            <p:ph type="sldNum" sz="quarter" idx="11"/>
          </p:nvPr>
        </p:nvSpPr>
        <p:spPr/>
        <p:txBody>
          <a:bodyPr/>
          <a:lstStyle/>
          <a:p>
            <a:endParaRPr lang="en-US" dirty="0"/>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49FDC23-3A2B-4213-B79C-C8EE34E02B5B}" type="datetime1">
              <a:rPr lang="en-US"/>
              <a:pPr/>
              <a:t>11/6/13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E8DB48F-A40F-44F9-B2D7-85C2EADC130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7C1704B-53D9-4F00-A0AD-1B4EC3C6B74C}" type="datetime1">
              <a:rPr lang="en-US"/>
              <a:pPr/>
              <a:t>11/6/13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FE8B49F-2C18-464F-9663-742DB7176FA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457200" rtl="0" eaLnBrk="1" latinLnBrk="0" hangingPunct="1">
              <a:spcBef>
                <a:spcPct val="0"/>
              </a:spcBef>
              <a:buNone/>
              <a:defRPr lang="en-US" sz="3200" b="1" kern="1200" dirty="0">
                <a:solidFill>
                  <a:srgbClr val="A50021"/>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lgn="l" defTabSz="457200" rtl="0" eaLnBrk="1" latinLnBrk="0" hangingPunct="1">
              <a:spcBef>
                <a:spcPct val="20000"/>
              </a:spcBef>
              <a:buFont typeface="Arial"/>
              <a:buChar char="•"/>
              <a:defRPr lang="en-US" sz="2400" b="1" kern="1200" dirty="0" smtClean="0">
                <a:solidFill>
                  <a:schemeClr val="tx1"/>
                </a:solidFill>
                <a:latin typeface="Arial" pitchFamily="34" charset="0"/>
                <a:ea typeface="+mn-ea"/>
                <a:cs typeface="Arial" pitchFamily="34" charset="0"/>
              </a:defRPr>
            </a:lvl1pPr>
            <a:lvl2pPr marL="742950" indent="-285750">
              <a:defRPr lang="en-US" sz="2000" kern="1200" dirty="0" smtClean="0">
                <a:solidFill>
                  <a:schemeClr val="tx1"/>
                </a:solidFill>
                <a:latin typeface="Arial" pitchFamily="34" charset="0"/>
                <a:ea typeface="+mn-ea"/>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fld id="{9037C18E-26A6-4197-A41A-FB2804C12261}" type="datetime1">
              <a:rPr lang="en-US"/>
              <a:pPr/>
              <a:t>11/6/13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6C8C1E4-8AC3-4298-9C5F-5477DEB48C6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CF45A6E-6163-47A0-A81C-555E1FA150BA}" type="datetime1">
              <a:rPr lang="en-US"/>
              <a:pPr/>
              <a:t>11/6/13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FDE0A6A-E41C-4AB1-9F9E-FE6644935E2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338A2B2-66DE-4F9D-A75C-7BFC7DFA0F17}" type="datetime1">
              <a:rPr lang="en-US"/>
              <a:pPr/>
              <a:t>11/6/13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BE9526C-A405-423E-9D03-F927B6393E0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AE2FC1D-E43C-42A3-8F1C-200156B4DB2C}" type="datetime1">
              <a:rPr lang="en-US"/>
              <a:pPr/>
              <a:t>11/6/13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01D90E3E-A5E0-419D-A0F3-F6086795CF3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B48F1BD-9E7D-408C-96E4-6E0557EF1943}" type="datetime1">
              <a:rPr lang="en-US"/>
              <a:pPr/>
              <a:t>11/6/13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A841CF5-AF3C-41CF-ABFF-E24CADBA778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3D681CD-F9E0-421E-911F-DAC23835926D}" type="datetime1">
              <a:rPr lang="en-US"/>
              <a:pPr/>
              <a:t>11/6/13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98F51D54-95EB-4B75-8C49-F4D3D1F78D3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12A0191-8612-4B06-AEED-0D49C3D62652}" type="datetime1">
              <a:rPr lang="en-US"/>
              <a:pPr/>
              <a:t>11/6/13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C9A942B-FA5E-4800-8224-7C19CF1134A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D44BD4D-A74C-47EE-9631-3E0CB6F36E44}" type="datetime1">
              <a:rPr lang="en-US"/>
              <a:pPr/>
              <a:t>11/6/13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F151C12-6737-4462-8D8B-BE726CC5998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9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457200" rtl="0" eaLnBrk="0" fontAlgn="base" hangingPunct="0">
        <a:spcBef>
          <a:spcPct val="0"/>
        </a:spcBef>
        <a:spcAft>
          <a:spcPct val="0"/>
        </a:spcAft>
        <a:defRPr lang="en-US" sz="3600" b="1" kern="1200" dirty="0">
          <a:solidFill>
            <a:srgbClr val="A50021"/>
          </a:solidFill>
          <a:latin typeface="+mj-lt"/>
          <a:ea typeface="ＭＳ Ｐゴシック" charset="-128"/>
          <a:cs typeface="+mj-cs"/>
        </a:defRPr>
      </a:lvl1pPr>
      <a:lvl2pPr algn="l" defTabSz="457200" rtl="0" eaLnBrk="0" fontAlgn="base" hangingPunct="0">
        <a:spcBef>
          <a:spcPct val="0"/>
        </a:spcBef>
        <a:spcAft>
          <a:spcPct val="0"/>
        </a:spcAft>
        <a:defRPr sz="3600" b="1">
          <a:solidFill>
            <a:srgbClr val="A50021"/>
          </a:solidFill>
          <a:latin typeface="Calibri" pitchFamily="34" charset="0"/>
          <a:ea typeface="ＭＳ Ｐゴシック" charset="-128"/>
        </a:defRPr>
      </a:lvl2pPr>
      <a:lvl3pPr algn="l" defTabSz="457200" rtl="0" eaLnBrk="0" fontAlgn="base" hangingPunct="0">
        <a:spcBef>
          <a:spcPct val="0"/>
        </a:spcBef>
        <a:spcAft>
          <a:spcPct val="0"/>
        </a:spcAft>
        <a:defRPr sz="3600" b="1">
          <a:solidFill>
            <a:srgbClr val="A50021"/>
          </a:solidFill>
          <a:latin typeface="Calibri" pitchFamily="34" charset="0"/>
          <a:ea typeface="ＭＳ Ｐゴシック" charset="-128"/>
        </a:defRPr>
      </a:lvl3pPr>
      <a:lvl4pPr algn="l" defTabSz="457200" rtl="0" eaLnBrk="0" fontAlgn="base" hangingPunct="0">
        <a:spcBef>
          <a:spcPct val="0"/>
        </a:spcBef>
        <a:spcAft>
          <a:spcPct val="0"/>
        </a:spcAft>
        <a:defRPr sz="3600" b="1">
          <a:solidFill>
            <a:srgbClr val="A50021"/>
          </a:solidFill>
          <a:latin typeface="Calibri" pitchFamily="34" charset="0"/>
          <a:ea typeface="ＭＳ Ｐゴシック" charset="-128"/>
        </a:defRPr>
      </a:lvl4pPr>
      <a:lvl5pPr algn="l" defTabSz="457200" rtl="0" eaLnBrk="0" fontAlgn="base" hangingPunct="0">
        <a:spcBef>
          <a:spcPct val="0"/>
        </a:spcBef>
        <a:spcAft>
          <a:spcPct val="0"/>
        </a:spcAft>
        <a:defRPr sz="3600" b="1">
          <a:solidFill>
            <a:srgbClr val="A50021"/>
          </a:solidFill>
          <a:latin typeface="Calibri" pitchFamily="34" charset="0"/>
          <a:ea typeface="ＭＳ Ｐゴシック" charset="-128"/>
        </a:defRPr>
      </a:lvl5pPr>
      <a:lvl6pPr marL="457200" algn="l" defTabSz="457200" rtl="0" fontAlgn="base">
        <a:spcBef>
          <a:spcPct val="0"/>
        </a:spcBef>
        <a:spcAft>
          <a:spcPct val="0"/>
        </a:spcAft>
        <a:defRPr sz="3600" b="1">
          <a:solidFill>
            <a:srgbClr val="A50021"/>
          </a:solidFill>
          <a:latin typeface="Calibri" pitchFamily="34" charset="0"/>
        </a:defRPr>
      </a:lvl6pPr>
      <a:lvl7pPr marL="914400" algn="l" defTabSz="457200" rtl="0" fontAlgn="base">
        <a:spcBef>
          <a:spcPct val="0"/>
        </a:spcBef>
        <a:spcAft>
          <a:spcPct val="0"/>
        </a:spcAft>
        <a:defRPr sz="3600" b="1">
          <a:solidFill>
            <a:srgbClr val="A50021"/>
          </a:solidFill>
          <a:latin typeface="Calibri" pitchFamily="34" charset="0"/>
        </a:defRPr>
      </a:lvl7pPr>
      <a:lvl8pPr marL="1371600" algn="l" defTabSz="457200" rtl="0" fontAlgn="base">
        <a:spcBef>
          <a:spcPct val="0"/>
        </a:spcBef>
        <a:spcAft>
          <a:spcPct val="0"/>
        </a:spcAft>
        <a:defRPr sz="3600" b="1">
          <a:solidFill>
            <a:srgbClr val="A50021"/>
          </a:solidFill>
          <a:latin typeface="Calibri" pitchFamily="34" charset="0"/>
        </a:defRPr>
      </a:lvl8pPr>
      <a:lvl9pPr marL="1828800" algn="l" defTabSz="457200" rtl="0" fontAlgn="base">
        <a:spcBef>
          <a:spcPct val="0"/>
        </a:spcBef>
        <a:spcAft>
          <a:spcPct val="0"/>
        </a:spcAft>
        <a:defRPr sz="3600" b="1">
          <a:solidFill>
            <a:srgbClr val="A5002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lang="en-US" sz="2400" b="1" kern="1200" dirty="0">
          <a:solidFill>
            <a:schemeClr val="tx1"/>
          </a:solidFill>
          <a:latin typeface="Arial" pitchFamily="34" charset="0"/>
          <a:ea typeface="Arial" charset="0"/>
          <a:cs typeface="Arial" pitchFamily="34" charset="0"/>
        </a:defRPr>
      </a:lvl1pPr>
      <a:lvl2pPr marL="742950" indent="-285750" algn="l" defTabSz="457200" rtl="0" eaLnBrk="0" fontAlgn="base" hangingPunct="0">
        <a:spcBef>
          <a:spcPct val="20000"/>
        </a:spcBef>
        <a:spcAft>
          <a:spcPct val="0"/>
        </a:spcAft>
        <a:buFont typeface="Arial" charset="0"/>
        <a:buChar char="–"/>
        <a:defRPr lang="en-US" sz="2000" kern="1200" dirty="0">
          <a:solidFill>
            <a:schemeClr val="tx1"/>
          </a:solidFill>
          <a:latin typeface="Arial" pitchFamily="34" charset="0"/>
          <a:ea typeface="Arial" charset="0"/>
          <a:cs typeface="Arial" pitchFamily="34" charset="0"/>
        </a:defRPr>
      </a:lvl2pPr>
      <a:lvl3pPr marL="1143000" indent="-228600" algn="l" defTabSz="457200" rtl="0" eaLnBrk="0" fontAlgn="base" hangingPunct="0">
        <a:spcBef>
          <a:spcPct val="20000"/>
        </a:spcBef>
        <a:spcAft>
          <a:spcPct val="0"/>
        </a:spcAft>
        <a:buFont typeface="Arial" charset="0"/>
        <a:buChar char="•"/>
        <a:defRPr lang="en-US" kern="1200" dirty="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charset="0"/>
        <a:buChar char="–"/>
        <a:defRPr lang="en-US" sz="1600" kern="1200" dirty="0">
          <a:solidFill>
            <a:schemeClr val="tx1"/>
          </a:solidFill>
          <a:latin typeface="Arial" pitchFamily="34" charset="0"/>
          <a:ea typeface="Arial" charset="0"/>
          <a:cs typeface="Arial" pitchFamily="34" charset="0"/>
        </a:defRPr>
      </a:lvl4pPr>
      <a:lvl5pPr marL="2057400" indent="-228600" algn="l" defTabSz="457200" rtl="0" eaLnBrk="0" fontAlgn="base" hangingPunct="0">
        <a:spcBef>
          <a:spcPct val="20000"/>
        </a:spcBef>
        <a:spcAft>
          <a:spcPct val="0"/>
        </a:spcAft>
        <a:buFont typeface="Arial" charset="0"/>
        <a:buChar char="»"/>
        <a:defRPr lang="en-US" sz="1600" kern="1200" dirty="0">
          <a:solidFill>
            <a:schemeClr val="tx1"/>
          </a:solidFill>
          <a:latin typeface="Arial" pitchFamily="34" charset="0"/>
          <a:ea typeface="Arial"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hyperlink" Target="http://www.nonprofitquarterly.org/policysocial-context/22969-the-demographics-of-users-of-social-media-summarized.html" TargetMode="External"/><Relationship Id="rId4" Type="http://schemas.openxmlformats.org/officeDocument/2006/relationships/hyperlink" Target="http://socialmediatoday.com/stephaniefrasco/1332761/google-plus-overview" TargetMode="External"/><Relationship Id="rId5" Type="http://schemas.openxmlformats.org/officeDocument/2006/relationships/image" Target="../media/image6.gif"/><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png"/><Relationship Id="rId9"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hyperlink" Target="mailto:Louise@GlowstoneConsulting.com" TargetMode="External"/><Relationship Id="rId4" Type="http://schemas.openxmlformats.org/officeDocument/2006/relationships/hyperlink" Target="mailto:Lara@GlowstoneConsulting.com" TargetMode="External"/><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17.jpeg"/><Relationship Id="rId6"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hyperlink" Target="https://www.facebook.com/photo.php?fbid=558483727560237&amp;set=a.288058611269418.67572.280155515393061&amp;type=1&amp;relevant_count=1&amp;ref=n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hyperlink" Target="http://mashable.com/2013/04/12/social-media-demographic-breakdown/"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895600"/>
            <a:ext cx="6553200" cy="2362200"/>
          </a:xfrm>
        </p:spPr>
        <p:txBody>
          <a:bodyPr>
            <a:normAutofit/>
          </a:bodyPr>
          <a:lstStyle/>
          <a:p>
            <a:pPr algn="ctr" fontAlgn="auto">
              <a:spcAft>
                <a:spcPts val="0"/>
              </a:spcAft>
              <a:defRPr/>
            </a:pPr>
            <a:r>
              <a:rPr lang="en-US" sz="2000" dirty="0" smtClean="0">
                <a:solidFill>
                  <a:schemeClr val="tx1"/>
                </a:solidFill>
              </a:rPr>
              <a:t/>
            </a:r>
            <a:br>
              <a:rPr lang="en-US" sz="2000" dirty="0" smtClean="0">
                <a:solidFill>
                  <a:schemeClr val="tx1"/>
                </a:solidFill>
              </a:rPr>
            </a:br>
            <a:r>
              <a:rPr lang="en-US" sz="2800" cap="small" dirty="0" smtClean="0">
                <a:solidFill>
                  <a:schemeClr val="tx1"/>
                </a:solidFill>
              </a:rPr>
              <a:t>Connections: </a:t>
            </a:r>
            <a:br>
              <a:rPr lang="en-US" sz="2800" cap="small" dirty="0" smtClean="0">
                <a:solidFill>
                  <a:schemeClr val="tx1"/>
                </a:solidFill>
              </a:rPr>
            </a:br>
            <a:r>
              <a:rPr lang="en-US" sz="2800" cap="small" dirty="0" smtClean="0">
                <a:solidFill>
                  <a:schemeClr val="tx1"/>
                </a:solidFill>
              </a:rPr>
              <a:t>Using Social Media to Promote Your Nonprofit’s Mission</a:t>
            </a:r>
            <a:r>
              <a:rPr lang="en-US" dirty="0" smtClean="0">
                <a:solidFill>
                  <a:schemeClr val="tx1"/>
                </a:solidFill>
              </a:rPr>
              <a:t/>
            </a:r>
            <a:br>
              <a:rPr lang="en-US" dirty="0" smtClean="0">
                <a:solidFill>
                  <a:schemeClr val="tx1"/>
                </a:solidFill>
              </a:rPr>
            </a:br>
            <a:endParaRPr lang="en-US" sz="1600" i="1" dirty="0">
              <a:solidFill>
                <a:schemeClr val="tx1"/>
              </a:solidFill>
            </a:endParaRPr>
          </a:p>
        </p:txBody>
      </p:sp>
      <p:sp>
        <p:nvSpPr>
          <p:cNvPr id="3" name="Subtitle 2"/>
          <p:cNvSpPr>
            <a:spLocks noGrp="1"/>
          </p:cNvSpPr>
          <p:nvPr>
            <p:ph type="subTitle" idx="1"/>
          </p:nvPr>
        </p:nvSpPr>
        <p:spPr>
          <a:xfrm>
            <a:off x="1676400" y="5410200"/>
            <a:ext cx="6172200" cy="533400"/>
          </a:xfrm>
        </p:spPr>
        <p:txBody>
          <a:bodyPr>
            <a:normAutofit/>
          </a:bodyPr>
          <a:lstStyle/>
          <a:p>
            <a:pPr fontAlgn="auto">
              <a:spcAft>
                <a:spcPts val="0"/>
              </a:spcAft>
              <a:buFont typeface="Wingdings"/>
              <a:buNone/>
              <a:defRPr/>
            </a:pPr>
            <a:r>
              <a:rPr lang="en-US" sz="1400" b="1" cap="small" dirty="0" smtClean="0">
                <a:solidFill>
                  <a:srgbClr val="A50021"/>
                </a:solidFill>
                <a:latin typeface="Arial"/>
              </a:rPr>
              <a:t>Thursday, November 7, 2013</a:t>
            </a:r>
          </a:p>
          <a:p>
            <a:pPr fontAlgn="auto">
              <a:spcAft>
                <a:spcPts val="0"/>
              </a:spcAft>
              <a:buFont typeface="Wingdings"/>
              <a:buNone/>
              <a:defRPr/>
            </a:pPr>
            <a:endParaRPr lang="en-US" dirty="0">
              <a:solidFill>
                <a:srgbClr val="A50021"/>
              </a:solidFill>
            </a:endParaRPr>
          </a:p>
        </p:txBody>
      </p:sp>
      <p:sp>
        <p:nvSpPr>
          <p:cNvPr id="4" name="TextBox 3"/>
          <p:cNvSpPr txBox="1"/>
          <p:nvPr/>
        </p:nvSpPr>
        <p:spPr>
          <a:xfrm>
            <a:off x="1295400" y="1371600"/>
            <a:ext cx="6686446" cy="2308324"/>
          </a:xfrm>
          <a:prstGeom prst="rect">
            <a:avLst/>
          </a:prstGeom>
          <a:noFill/>
        </p:spPr>
        <p:txBody>
          <a:bodyPr wrap="square">
            <a:spAutoFit/>
          </a:bodyPr>
          <a:lstStyle/>
          <a:p>
            <a:pPr algn="ctr" fontAlgn="auto">
              <a:spcBef>
                <a:spcPts val="0"/>
              </a:spcBef>
              <a:spcAft>
                <a:spcPts val="0"/>
              </a:spcAft>
              <a:defRPr/>
            </a:pPr>
            <a:endParaRPr lang="en-US" sz="2400" b="1" cap="small" dirty="0" smtClean="0">
              <a:solidFill>
                <a:srgbClr val="A50021"/>
              </a:solidFill>
              <a:latin typeface="Arial"/>
              <a:ea typeface="+mj-ea"/>
              <a:cs typeface="+mj-cs"/>
            </a:endParaRPr>
          </a:p>
          <a:p>
            <a:pPr algn="ctr" fontAlgn="auto">
              <a:spcBef>
                <a:spcPts val="0"/>
              </a:spcBef>
              <a:spcAft>
                <a:spcPts val="0"/>
              </a:spcAft>
              <a:defRPr/>
            </a:pPr>
            <a:endParaRPr lang="en-US" sz="2400" b="1" cap="small" dirty="0" smtClean="0">
              <a:solidFill>
                <a:srgbClr val="A50021"/>
              </a:solidFill>
              <a:latin typeface="Arial"/>
              <a:ea typeface="+mj-ea"/>
              <a:cs typeface="+mj-cs"/>
            </a:endParaRPr>
          </a:p>
          <a:p>
            <a:pPr algn="ctr" fontAlgn="auto">
              <a:spcBef>
                <a:spcPts val="0"/>
              </a:spcBef>
              <a:spcAft>
                <a:spcPts val="0"/>
              </a:spcAft>
              <a:defRPr/>
            </a:pPr>
            <a:r>
              <a:rPr lang="en-US" sz="2400" b="1" cap="small" dirty="0" smtClean="0">
                <a:solidFill>
                  <a:srgbClr val="A50021"/>
                </a:solidFill>
                <a:latin typeface="Verdana" panose="020B0604030504040204" pitchFamily="34" charset="0"/>
                <a:ea typeface="Verdana" panose="020B0604030504040204" pitchFamily="34" charset="0"/>
                <a:cs typeface="Verdana" panose="020B0604030504040204" pitchFamily="34" charset="0"/>
              </a:rPr>
              <a:t>2013 Community Roundtable</a:t>
            </a:r>
          </a:p>
          <a:p>
            <a:pPr algn="ctr" fontAlgn="auto">
              <a:spcBef>
                <a:spcPts val="0"/>
              </a:spcBef>
              <a:spcAft>
                <a:spcPts val="0"/>
              </a:spcAft>
              <a:defRPr/>
            </a:pPr>
            <a:r>
              <a:rPr lang="en-US" sz="2400" b="1" cap="small" dirty="0" smtClean="0">
                <a:solidFill>
                  <a:srgbClr val="A50021"/>
                </a:solidFill>
                <a:latin typeface="Verdana" panose="020B0604030504040204" pitchFamily="34" charset="0"/>
                <a:ea typeface="Verdana" panose="020B0604030504040204" pitchFamily="34" charset="0"/>
                <a:cs typeface="Verdana" panose="020B0604030504040204" pitchFamily="34" charset="0"/>
              </a:rPr>
              <a:t>Presented by </a:t>
            </a:r>
          </a:p>
          <a:p>
            <a:pPr algn="ctr" fontAlgn="auto">
              <a:spcBef>
                <a:spcPts val="0"/>
              </a:spcBef>
              <a:spcAft>
                <a:spcPts val="0"/>
              </a:spcAft>
              <a:defRPr/>
            </a:pPr>
            <a:r>
              <a:rPr lang="en-US" sz="2400" b="1" cap="small" dirty="0" smtClean="0">
                <a:solidFill>
                  <a:srgbClr val="A50021"/>
                </a:solidFill>
                <a:latin typeface="Verdana" panose="020B0604030504040204" pitchFamily="34" charset="0"/>
                <a:ea typeface="Verdana" panose="020B0604030504040204" pitchFamily="34" charset="0"/>
                <a:cs typeface="Verdana" panose="020B0604030504040204" pitchFamily="34" charset="0"/>
              </a:rPr>
              <a:t>The Junior League of Pelham</a:t>
            </a:r>
          </a:p>
          <a:p>
            <a:pPr algn="ctr" fontAlgn="auto">
              <a:spcBef>
                <a:spcPts val="0"/>
              </a:spcBef>
              <a:spcAft>
                <a:spcPts val="0"/>
              </a:spcAft>
              <a:defRPr/>
            </a:pPr>
            <a:endParaRPr lang="en-US" sz="2400" b="1" cap="small" dirty="0">
              <a:solidFill>
                <a:srgbClr val="A50021"/>
              </a:solidFill>
              <a:latin typeface="Arial"/>
              <a:ea typeface="+mj-ea"/>
              <a:cs typeface="+mj-cs"/>
            </a:endParaRPr>
          </a:p>
        </p:txBody>
      </p:sp>
      <p:sp>
        <p:nvSpPr>
          <p:cNvPr id="8197" name="Subtitle 2"/>
          <p:cNvSpPr txBox="1">
            <a:spLocks/>
          </p:cNvSpPr>
          <p:nvPr/>
        </p:nvSpPr>
        <p:spPr bwMode="auto">
          <a:xfrm>
            <a:off x="2514600" y="6019800"/>
            <a:ext cx="4572000" cy="381000"/>
          </a:xfrm>
          <a:prstGeom prst="rect">
            <a:avLst/>
          </a:prstGeom>
          <a:noFill/>
          <a:ln w="9525">
            <a:noFill/>
            <a:miter lim="800000"/>
            <a:headEnd/>
            <a:tailEnd/>
          </a:ln>
        </p:spPr>
        <p:txBody>
          <a:bodyPr/>
          <a:lstStyle/>
          <a:p>
            <a:pPr algn="ctr">
              <a:spcBef>
                <a:spcPts val="600"/>
              </a:spcBef>
              <a:buClr>
                <a:schemeClr val="accent1"/>
              </a:buClr>
              <a:buSzPct val="70000"/>
              <a:buFont typeface="Wingdings" pitchFamily="2" charset="2"/>
              <a:buNone/>
            </a:pPr>
            <a:endParaRPr lang="en-US" sz="1200" b="1" dirty="0">
              <a:latin typeface="Arial"/>
            </a:endParaRPr>
          </a:p>
        </p:txBody>
      </p:sp>
      <p:pic>
        <p:nvPicPr>
          <p:cNvPr id="15" name="Picture 14" descr="Junior-League-Logo.jpg"/>
          <p:cNvPicPr/>
          <p:nvPr/>
        </p:nvPicPr>
        <p:blipFill>
          <a:blip r:embed="rId3" cstate="print"/>
          <a:stretch>
            <a:fillRect/>
          </a:stretch>
        </p:blipFill>
        <p:spPr>
          <a:xfrm>
            <a:off x="533400" y="381000"/>
            <a:ext cx="1447800" cy="1143000"/>
          </a:xfrm>
          <a:prstGeom prst="rect">
            <a:avLst/>
          </a:prstGeom>
        </p:spPr>
      </p:pic>
      <p:sp>
        <p:nvSpPr>
          <p:cNvPr id="9" name="Rectangle 8"/>
          <p:cNvSpPr/>
          <p:nvPr/>
        </p:nvSpPr>
        <p:spPr>
          <a:xfrm>
            <a:off x="457200" y="304800"/>
            <a:ext cx="8229600" cy="6096000"/>
          </a:xfrm>
          <a:prstGeom prst="rect">
            <a:avLst/>
          </a:prstGeom>
          <a:noFill/>
          <a:ln w="76200" cap="flat" cmpd="tri">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55" y="1771917"/>
            <a:ext cx="8672944" cy="3238631"/>
          </a:xfrm>
        </p:spPr>
        <p:txBody>
          <a:bodyPr>
            <a:noAutofit/>
          </a:bodyPr>
          <a:lstStyle/>
          <a:p>
            <a:pPr marL="0" indent="0">
              <a:buClr>
                <a:schemeClr val="tx1">
                  <a:lumMod val="50000"/>
                  <a:lumOff val="50000"/>
                </a:schemeClr>
              </a:buClr>
              <a:buSzPct val="100000"/>
              <a:buNone/>
            </a:pPr>
            <a:r>
              <a:rPr lang="en-US" sz="4000" dirty="0" smtClean="0">
                <a:solidFill>
                  <a:schemeClr val="bg1">
                    <a:lumMod val="75000"/>
                  </a:schemeClr>
                </a:solidFill>
                <a:latin typeface="Calibri" panose="020F0502020204030204" pitchFamily="34" charset="0"/>
              </a:rPr>
              <a:t>Audience</a:t>
            </a:r>
          </a:p>
          <a:p>
            <a:pPr marL="0" indent="0">
              <a:buClr>
                <a:schemeClr val="tx1">
                  <a:lumMod val="50000"/>
                  <a:lumOff val="50000"/>
                </a:schemeClr>
              </a:buClr>
              <a:buSzPct val="100000"/>
              <a:buNone/>
            </a:pPr>
            <a:r>
              <a:rPr lang="en-US" sz="4000" dirty="0" smtClean="0">
                <a:solidFill>
                  <a:schemeClr val="bg1">
                    <a:lumMod val="75000"/>
                  </a:schemeClr>
                </a:solidFill>
                <a:latin typeface="Calibri" panose="020F0502020204030204" pitchFamily="34" charset="0"/>
              </a:rPr>
              <a:t>Purpose</a:t>
            </a:r>
          </a:p>
          <a:p>
            <a:pPr marL="0" indent="0">
              <a:buClr>
                <a:schemeClr val="tx1">
                  <a:lumMod val="50000"/>
                  <a:lumOff val="50000"/>
                </a:schemeClr>
              </a:buClr>
              <a:buSzPct val="100000"/>
              <a:buNone/>
            </a:pPr>
            <a:r>
              <a:rPr lang="en-US" sz="4000" dirty="0" smtClean="0">
                <a:latin typeface="Calibri" panose="020F0502020204030204" pitchFamily="34" charset="0"/>
              </a:rPr>
              <a:t>Value Exchange</a:t>
            </a:r>
          </a:p>
          <a:p>
            <a:pPr marL="0" indent="0">
              <a:buClr>
                <a:schemeClr val="tx1">
                  <a:lumMod val="50000"/>
                  <a:lumOff val="50000"/>
                </a:schemeClr>
              </a:buClr>
              <a:buSzPct val="100000"/>
              <a:buNone/>
            </a:pPr>
            <a:endParaRPr lang="en-US" sz="1800" dirty="0">
              <a:latin typeface="Calibri" panose="020F0502020204030204" pitchFamily="34" charset="0"/>
            </a:endParaRPr>
          </a:p>
        </p:txBody>
      </p:sp>
      <p:sp>
        <p:nvSpPr>
          <p:cNvPr id="2" name="TextBox 1"/>
          <p:cNvSpPr txBox="1"/>
          <p:nvPr/>
        </p:nvSpPr>
        <p:spPr>
          <a:xfrm>
            <a:off x="267855" y="203200"/>
            <a:ext cx="8672945" cy="1446550"/>
          </a:xfrm>
          <a:prstGeom prst="rect">
            <a:avLst/>
          </a:prstGeom>
          <a:noFill/>
        </p:spPr>
        <p:txBody>
          <a:bodyPr wrap="square" rtlCol="0">
            <a:spAutoFit/>
          </a:bodyPr>
          <a:lstStyle/>
          <a:p>
            <a:r>
              <a:rPr lang="en-US" sz="4400" dirty="0" smtClean="0">
                <a:solidFill>
                  <a:schemeClr val="bg1">
                    <a:lumMod val="50000"/>
                  </a:schemeClr>
                </a:solidFill>
                <a:latin typeface="Calibri" panose="020F0502020204030204" pitchFamily="34" charset="0"/>
              </a:rPr>
              <a:t>YOU DON’T *HAVE* TO DO IT, BUT IF YOU DO CONSIDER:</a:t>
            </a:r>
            <a:endParaRPr lang="en-US" sz="4400" dirty="0">
              <a:solidFill>
                <a:schemeClr val="bg1">
                  <a:lumMod val="50000"/>
                </a:schemeClr>
              </a:solidFill>
              <a:latin typeface="Calibri" panose="020F0502020204030204" pitchFamily="34" charset="0"/>
            </a:endParaRPr>
          </a:p>
        </p:txBody>
      </p:sp>
      <p:grpSp>
        <p:nvGrpSpPr>
          <p:cNvPr id="4" name="Group 5"/>
          <p:cNvGrpSpPr/>
          <p:nvPr/>
        </p:nvGrpSpPr>
        <p:grpSpPr>
          <a:xfrm>
            <a:off x="3925956" y="2435090"/>
            <a:ext cx="4581938" cy="2981735"/>
            <a:chOff x="3747052" y="2047463"/>
            <a:chExt cx="4581938" cy="2206485"/>
          </a:xfrm>
        </p:grpSpPr>
        <p:sp>
          <p:nvSpPr>
            <p:cNvPr id="7" name="Rectangle 6"/>
            <p:cNvSpPr/>
            <p:nvPr/>
          </p:nvSpPr>
          <p:spPr>
            <a:xfrm>
              <a:off x="3747052" y="2047463"/>
              <a:ext cx="4502425" cy="220648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896139" y="2135042"/>
              <a:ext cx="4432851" cy="1951099"/>
            </a:xfrm>
            <a:prstGeom prst="rect">
              <a:avLst/>
            </a:prstGeom>
            <a:noFill/>
          </p:spPr>
          <p:txBody>
            <a:bodyPr wrap="square" rtlCol="0">
              <a:spAutoFit/>
            </a:bodyPr>
            <a:lstStyle/>
            <a:p>
              <a:pPr>
                <a:spcAft>
                  <a:spcPts val="1000"/>
                </a:spcAft>
              </a:pPr>
              <a:r>
                <a:rPr lang="en-US" sz="2400" dirty="0" smtClean="0">
                  <a:solidFill>
                    <a:srgbClr val="191919"/>
                  </a:solidFill>
                  <a:latin typeface="Calibri" panose="020F0502020204030204" pitchFamily="34" charset="0"/>
                </a:rPr>
                <a:t>What’s in it for me?</a:t>
              </a:r>
            </a:p>
            <a:p>
              <a:pPr>
                <a:spcAft>
                  <a:spcPts val="1000"/>
                </a:spcAft>
              </a:pPr>
              <a:r>
                <a:rPr lang="en-US" sz="2400" dirty="0" smtClean="0">
                  <a:solidFill>
                    <a:srgbClr val="191919"/>
                  </a:solidFill>
                  <a:latin typeface="Calibri" panose="020F0502020204030204" pitchFamily="34" charset="0"/>
                </a:rPr>
                <a:t>Key </a:t>
              </a:r>
              <a:r>
                <a:rPr lang="en-US" sz="2400" dirty="0">
                  <a:solidFill>
                    <a:srgbClr val="191919"/>
                  </a:solidFill>
                  <a:latin typeface="Calibri" panose="020F0502020204030204" pitchFamily="34" charset="0"/>
                </a:rPr>
                <a:t>reasons that people give online:</a:t>
              </a:r>
            </a:p>
            <a:p>
              <a:pPr marL="342900" lvl="0" indent="-342900">
                <a:spcAft>
                  <a:spcPts val="1000"/>
                </a:spcAft>
                <a:buFont typeface="Arial" panose="020B0604020202020204" pitchFamily="34" charset="0"/>
                <a:buChar char="•"/>
              </a:pPr>
              <a:r>
                <a:rPr lang="en-US" sz="2000" dirty="0">
                  <a:solidFill>
                    <a:srgbClr val="191919"/>
                  </a:solidFill>
                  <a:latin typeface="Calibri" panose="020F0502020204030204" pitchFamily="34" charset="0"/>
                </a:rPr>
                <a:t>P</a:t>
              </a:r>
              <a:r>
                <a:rPr lang="en-US" sz="2000" dirty="0" smtClean="0">
                  <a:solidFill>
                    <a:srgbClr val="191919"/>
                  </a:solidFill>
                  <a:latin typeface="Calibri" panose="020F0502020204030204" pitchFamily="34" charset="0"/>
                </a:rPr>
                <a:t>ersonal </a:t>
              </a:r>
              <a:r>
                <a:rPr lang="en-US" sz="2000" dirty="0">
                  <a:solidFill>
                    <a:srgbClr val="191919"/>
                  </a:solidFill>
                  <a:latin typeface="Calibri" panose="020F0502020204030204" pitchFamily="34" charset="0"/>
                </a:rPr>
                <a:t>resonance </a:t>
              </a:r>
            </a:p>
            <a:p>
              <a:pPr marL="342900" lvl="0" indent="-342900">
                <a:spcAft>
                  <a:spcPts val="1000"/>
                </a:spcAft>
                <a:buFont typeface="Arial" panose="020B0604020202020204" pitchFamily="34" charset="0"/>
                <a:buChar char="•"/>
              </a:pPr>
              <a:r>
                <a:rPr lang="en-US" sz="2000" dirty="0">
                  <a:solidFill>
                    <a:srgbClr val="191919"/>
                  </a:solidFill>
                  <a:latin typeface="Calibri" panose="020F0502020204030204" pitchFamily="34" charset="0"/>
                </a:rPr>
                <a:t>They get something tangible </a:t>
              </a:r>
              <a:endParaRPr lang="en-US" sz="2000" dirty="0" smtClean="0">
                <a:solidFill>
                  <a:srgbClr val="191919"/>
                </a:solidFill>
                <a:latin typeface="Calibri" panose="020F0502020204030204" pitchFamily="34" charset="0"/>
              </a:endParaRPr>
            </a:p>
            <a:p>
              <a:pPr marL="342900" lvl="0" indent="-342900">
                <a:spcAft>
                  <a:spcPts val="1000"/>
                </a:spcAft>
                <a:buFont typeface="Arial" panose="020B0604020202020204" pitchFamily="34" charset="0"/>
                <a:buChar char="•"/>
              </a:pPr>
              <a:r>
                <a:rPr lang="en-US" sz="2000" dirty="0" smtClean="0">
                  <a:solidFill>
                    <a:srgbClr val="191919"/>
                  </a:solidFill>
                  <a:latin typeface="Calibri" panose="020F0502020204030204" pitchFamily="34" charset="0"/>
                </a:rPr>
                <a:t>Social influence</a:t>
              </a:r>
              <a:endParaRPr lang="en-US" sz="2000" dirty="0">
                <a:solidFill>
                  <a:srgbClr val="191919"/>
                </a:solidFill>
                <a:latin typeface="Calibri" panose="020F0502020204030204" pitchFamily="34" charset="0"/>
              </a:endParaRPr>
            </a:p>
          </p:txBody>
        </p:sp>
      </p:grpSp>
      <p:sp>
        <p:nvSpPr>
          <p:cNvPr id="9" name="Slide Number Placeholder 8"/>
          <p:cNvSpPr>
            <a:spLocks noGrp="1"/>
          </p:cNvSpPr>
          <p:nvPr>
            <p:ph type="sldNum" sz="quarter" idx="12"/>
          </p:nvPr>
        </p:nvSpPr>
        <p:spPr/>
        <p:txBody>
          <a:bodyPr/>
          <a:lstStyle/>
          <a:p>
            <a:pPr>
              <a:defRPr/>
            </a:pPr>
            <a:fld id="{9A8FFC84-F9ED-4288-9C5B-9E54F7E189EE}" type="slidenum">
              <a:rPr lang="en-US" smtClean="0"/>
              <a:pPr>
                <a:defRPr/>
              </a:pPr>
              <a:t>10</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258925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67855" y="203200"/>
            <a:ext cx="8672945" cy="769441"/>
          </a:xfrm>
          <a:prstGeom prst="rect">
            <a:avLst/>
          </a:prstGeom>
          <a:noFill/>
        </p:spPr>
        <p:txBody>
          <a:bodyPr wrap="square" rtlCol="0">
            <a:spAutoFit/>
          </a:bodyPr>
          <a:lstStyle/>
          <a:p>
            <a:r>
              <a:rPr lang="en-US" sz="4400" dirty="0" smtClean="0">
                <a:solidFill>
                  <a:schemeClr val="bg1">
                    <a:lumMod val="50000"/>
                  </a:schemeClr>
                </a:solidFill>
                <a:latin typeface="Calibri" panose="020F0502020204030204" pitchFamily="34" charset="0"/>
              </a:rPr>
              <a:t>WHICH PLATFORMS?</a:t>
            </a:r>
            <a:endParaRPr lang="en-US" sz="4400" dirty="0">
              <a:solidFill>
                <a:schemeClr val="bg1">
                  <a:lumMod val="50000"/>
                </a:schemeClr>
              </a:solidFill>
              <a:latin typeface="Calibri" panose="020F0502020204030204" pitchFamily="34" charset="0"/>
            </a:endParaRPr>
          </a:p>
        </p:txBody>
      </p:sp>
      <p:sp>
        <p:nvSpPr>
          <p:cNvPr id="5" name="TextBox 4"/>
          <p:cNvSpPr txBox="1"/>
          <p:nvPr/>
        </p:nvSpPr>
        <p:spPr>
          <a:xfrm>
            <a:off x="267855" y="6356350"/>
            <a:ext cx="7339445" cy="600164"/>
          </a:xfrm>
          <a:prstGeom prst="rect">
            <a:avLst/>
          </a:prstGeom>
          <a:noFill/>
        </p:spPr>
        <p:txBody>
          <a:bodyPr wrap="square" rtlCol="0">
            <a:spAutoFit/>
          </a:bodyPr>
          <a:lstStyle/>
          <a:p>
            <a:r>
              <a:rPr lang="en-US" sz="1100" dirty="0">
                <a:latin typeface="Calibri" panose="020F0502020204030204" pitchFamily="34" charset="0"/>
                <a:hlinkClick r:id="rId3"/>
              </a:rPr>
              <a:t>http://</a:t>
            </a:r>
            <a:r>
              <a:rPr lang="en-US" sz="1100" dirty="0" smtClean="0">
                <a:latin typeface="Calibri" panose="020F0502020204030204" pitchFamily="34" charset="0"/>
                <a:hlinkClick r:id="rId3"/>
              </a:rPr>
              <a:t>www.nonprofitquarterly.org/policysocial-context/22969-the-demographics-of-users-of-social-media-summarized.html</a:t>
            </a:r>
            <a:endParaRPr lang="en-US" sz="1100" dirty="0" smtClean="0">
              <a:latin typeface="Calibri" panose="020F0502020204030204" pitchFamily="34" charset="0"/>
            </a:endParaRPr>
          </a:p>
          <a:p>
            <a:r>
              <a:rPr lang="en-US" sz="1100" dirty="0">
                <a:latin typeface="Calibri" panose="020F0502020204030204" pitchFamily="34" charset="0"/>
                <a:hlinkClick r:id="rId4"/>
              </a:rPr>
              <a:t>http://</a:t>
            </a:r>
            <a:r>
              <a:rPr lang="en-US" sz="1100" dirty="0" smtClean="0">
                <a:latin typeface="Calibri" panose="020F0502020204030204" pitchFamily="34" charset="0"/>
                <a:hlinkClick r:id="rId4"/>
              </a:rPr>
              <a:t>socialmediatoday.com/stephaniefrasco/1332761/google-plus-overview</a:t>
            </a:r>
            <a:endParaRPr lang="en-US" sz="1100" dirty="0" smtClean="0">
              <a:latin typeface="Calibri" panose="020F0502020204030204" pitchFamily="34" charset="0"/>
            </a:endParaRPr>
          </a:p>
          <a:p>
            <a:endParaRPr lang="en-US" sz="1100" dirty="0">
              <a:latin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229131848"/>
              </p:ext>
            </p:extLst>
          </p:nvPr>
        </p:nvGraphicFramePr>
        <p:xfrm>
          <a:off x="367747" y="1065450"/>
          <a:ext cx="8239540" cy="4386578"/>
        </p:xfrm>
        <a:graphic>
          <a:graphicData uri="http://schemas.openxmlformats.org/drawingml/2006/table">
            <a:tbl>
              <a:tblPr firstRow="1" bandRow="1">
                <a:tableStyleId>{5C22544A-7EE6-4342-B048-85BDC9FD1C3A}</a:tableStyleId>
              </a:tblPr>
              <a:tblGrid>
                <a:gridCol w="1799720"/>
                <a:gridCol w="3230223"/>
                <a:gridCol w="3209597"/>
              </a:tblGrid>
              <a:tr h="736714">
                <a:tc>
                  <a:txBody>
                    <a:bodyPr/>
                    <a:lstStyle/>
                    <a:p>
                      <a:pPr algn="ctr"/>
                      <a:r>
                        <a:rPr lang="en-US" sz="1600" dirty="0" smtClean="0">
                          <a:solidFill>
                            <a:schemeClr val="bg1"/>
                          </a:solidFill>
                          <a:latin typeface="Calibri" panose="020F0502020204030204" pitchFamily="34" charset="0"/>
                        </a:rPr>
                        <a:t>PLATFORM</a:t>
                      </a:r>
                    </a:p>
                    <a:p>
                      <a:pPr algn="ctr"/>
                      <a:r>
                        <a:rPr lang="en-US" sz="1600" dirty="0" smtClean="0">
                          <a:solidFill>
                            <a:schemeClr val="bg1"/>
                          </a:solidFill>
                          <a:latin typeface="Calibri" panose="020F0502020204030204" pitchFamily="34" charset="0"/>
                        </a:rPr>
                        <a:t>(ranked by users)</a:t>
                      </a:r>
                      <a:endParaRPr lang="en-US" sz="1600" dirty="0">
                        <a:solidFill>
                          <a:schemeClr val="bg1"/>
                        </a:solidFill>
                        <a:latin typeface="Calibri" panose="020F0502020204030204" pitchFamily="34" charset="0"/>
                      </a:endParaRPr>
                    </a:p>
                  </a:txBody>
                  <a:tcPr>
                    <a:solidFill>
                      <a:schemeClr val="accent1"/>
                    </a:solidFill>
                  </a:tcPr>
                </a:tc>
                <a:tc>
                  <a:txBody>
                    <a:bodyPr/>
                    <a:lstStyle/>
                    <a:p>
                      <a:pPr algn="ctr"/>
                      <a:r>
                        <a:rPr lang="en-US" sz="1600" dirty="0" smtClean="0">
                          <a:solidFill>
                            <a:schemeClr val="bg1"/>
                          </a:solidFill>
                          <a:latin typeface="Calibri" panose="020F0502020204030204" pitchFamily="34" charset="0"/>
                        </a:rPr>
                        <a:t>DEMOGRAPHIC</a:t>
                      </a:r>
                      <a:endParaRPr lang="en-US" sz="1600" dirty="0">
                        <a:solidFill>
                          <a:schemeClr val="bg1"/>
                        </a:solidFill>
                        <a:latin typeface="Calibri" panose="020F0502020204030204" pitchFamily="34" charset="0"/>
                      </a:endParaRPr>
                    </a:p>
                  </a:txBody>
                  <a:tcPr>
                    <a:solidFill>
                      <a:schemeClr val="accent1"/>
                    </a:solidFill>
                  </a:tcPr>
                </a:tc>
                <a:tc>
                  <a:txBody>
                    <a:bodyPr/>
                    <a:lstStyle/>
                    <a:p>
                      <a:pPr algn="ctr"/>
                      <a:r>
                        <a:rPr lang="en-US" sz="1600" dirty="0" smtClean="0">
                          <a:solidFill>
                            <a:schemeClr val="bg1"/>
                          </a:solidFill>
                          <a:latin typeface="Calibri" panose="020F0502020204030204" pitchFamily="34" charset="0"/>
                        </a:rPr>
                        <a:t>SUITABLE CONTENT</a:t>
                      </a:r>
                      <a:endParaRPr lang="en-US" sz="1600" dirty="0">
                        <a:solidFill>
                          <a:schemeClr val="bg1"/>
                        </a:solidFill>
                        <a:latin typeface="Calibri" panose="020F0502020204030204" pitchFamily="34" charset="0"/>
                      </a:endParaRPr>
                    </a:p>
                  </a:txBody>
                  <a:tcPr>
                    <a:solidFill>
                      <a:schemeClr val="accent1"/>
                    </a:solidFill>
                  </a:tcPr>
                </a:tc>
              </a:tr>
              <a:tr h="706726">
                <a:tc>
                  <a:txBody>
                    <a:bodyPr/>
                    <a:lstStyle/>
                    <a:p>
                      <a:r>
                        <a:rPr lang="en-US" dirty="0" smtClean="0">
                          <a:solidFill>
                            <a:schemeClr val="tx2"/>
                          </a:solidFill>
                          <a:latin typeface="Calibri" panose="020F0502020204030204" pitchFamily="34" charset="0"/>
                        </a:rPr>
                        <a:t>1. </a:t>
                      </a:r>
                      <a:endParaRPr lang="en-US" dirty="0">
                        <a:solidFill>
                          <a:schemeClr val="tx2"/>
                        </a:solidFill>
                        <a:latin typeface="Calibri" panose="020F0502020204030204" pitchFamily="34" charset="0"/>
                      </a:endParaRPr>
                    </a:p>
                  </a:txBody>
                  <a:tcPr/>
                </a:tc>
                <a:tc>
                  <a:txBody>
                    <a:bodyPr/>
                    <a:lstStyle/>
                    <a:p>
                      <a:r>
                        <a:rPr lang="en-US" sz="1600" dirty="0" smtClean="0">
                          <a:solidFill>
                            <a:schemeClr val="tx2"/>
                          </a:solidFill>
                          <a:latin typeface="Calibri" panose="020F0502020204030204" pitchFamily="34" charset="0"/>
                        </a:rPr>
                        <a:t>Diverse</a:t>
                      </a:r>
                      <a:r>
                        <a:rPr lang="en-US" sz="1600" baseline="0" dirty="0" smtClean="0">
                          <a:solidFill>
                            <a:schemeClr val="tx2"/>
                          </a:solidFill>
                          <a:latin typeface="Calibri" panose="020F0502020204030204" pitchFamily="34" charset="0"/>
                        </a:rPr>
                        <a:t> ages, d</a:t>
                      </a:r>
                      <a:r>
                        <a:rPr lang="en-US" sz="1600" dirty="0" smtClean="0">
                          <a:solidFill>
                            <a:schemeClr val="tx2"/>
                          </a:solidFill>
                          <a:latin typeface="Calibri" panose="020F0502020204030204" pitchFamily="34" charset="0"/>
                        </a:rPr>
                        <a:t>ominates other SN</a:t>
                      </a:r>
                      <a:r>
                        <a:rPr lang="en-US" sz="1600" baseline="0" dirty="0" smtClean="0">
                          <a:solidFill>
                            <a:schemeClr val="tx2"/>
                          </a:solidFill>
                          <a:latin typeface="Calibri" panose="020F0502020204030204" pitchFamily="34" charset="0"/>
                        </a:rPr>
                        <a:t> for older users (30-50); wealthy; international</a:t>
                      </a:r>
                      <a:endParaRPr lang="en-US" sz="1600" dirty="0">
                        <a:solidFill>
                          <a:schemeClr val="tx2"/>
                        </a:solidFill>
                        <a:latin typeface="Calibri" panose="020F0502020204030204" pitchFamily="34" charset="0"/>
                      </a:endParaRPr>
                    </a:p>
                  </a:txBody>
                  <a:tcPr/>
                </a:tc>
                <a:tc>
                  <a:txBody>
                    <a:bodyPr/>
                    <a:lstStyle/>
                    <a:p>
                      <a:r>
                        <a:rPr lang="en-US" sz="1600" kern="1200" baseline="0" dirty="0" smtClean="0">
                          <a:solidFill>
                            <a:schemeClr val="tx2"/>
                          </a:solidFill>
                          <a:latin typeface="Calibri" panose="020F0502020204030204" pitchFamily="34" charset="0"/>
                          <a:ea typeface="+mn-ea"/>
                          <a:cs typeface="+mn-cs"/>
                        </a:rPr>
                        <a:t>All types of media</a:t>
                      </a:r>
                      <a:endParaRPr lang="en-US" sz="1600" kern="1200" baseline="0" dirty="0">
                        <a:solidFill>
                          <a:schemeClr val="tx2"/>
                        </a:solidFill>
                        <a:latin typeface="Calibri" panose="020F0502020204030204" pitchFamily="34" charset="0"/>
                        <a:ea typeface="+mn-ea"/>
                        <a:cs typeface="+mn-cs"/>
                      </a:endParaRPr>
                    </a:p>
                  </a:txBody>
                  <a:tcPr/>
                </a:tc>
              </a:tr>
              <a:tr h="706726">
                <a:tc>
                  <a:txBody>
                    <a:bodyPr/>
                    <a:lstStyle/>
                    <a:p>
                      <a:r>
                        <a:rPr lang="en-US" sz="1800" kern="1200" dirty="0" smtClean="0">
                          <a:solidFill>
                            <a:schemeClr val="tx2"/>
                          </a:solidFill>
                          <a:latin typeface="Calibri" panose="020F0502020204030204" pitchFamily="34" charset="0"/>
                          <a:ea typeface="+mn-ea"/>
                          <a:cs typeface="+mn-cs"/>
                        </a:rPr>
                        <a:t>2. </a:t>
                      </a:r>
                      <a:endParaRPr lang="en-US" sz="1800" kern="1200" dirty="0">
                        <a:solidFill>
                          <a:schemeClr val="tx2"/>
                        </a:solidFill>
                        <a:latin typeface="Calibri" panose="020F0502020204030204" pitchFamily="34" charset="0"/>
                        <a:ea typeface="+mn-ea"/>
                        <a:cs typeface="+mn-cs"/>
                      </a:endParaRPr>
                    </a:p>
                  </a:txBody>
                  <a:tcPr/>
                </a:tc>
                <a:tc>
                  <a:txBody>
                    <a:bodyPr/>
                    <a:lstStyle/>
                    <a:p>
                      <a:pPr marL="0" algn="l" defTabSz="914400" rtl="0" eaLnBrk="1" latinLnBrk="0" hangingPunct="1"/>
                      <a:r>
                        <a:rPr lang="en-US" sz="1600" kern="1200" baseline="0" dirty="0" smtClean="0">
                          <a:solidFill>
                            <a:schemeClr val="tx2"/>
                          </a:solidFill>
                          <a:latin typeface="Calibri" panose="020F0502020204030204" pitchFamily="34" charset="0"/>
                          <a:ea typeface="+mn-ea"/>
                          <a:cs typeface="+mn-cs"/>
                        </a:rPr>
                        <a:t>Millennials; diverse incomes; urban and ethnically diverse</a:t>
                      </a:r>
                      <a:endParaRPr lang="en-US" sz="1600" kern="1200" baseline="0" dirty="0">
                        <a:solidFill>
                          <a:schemeClr val="tx2"/>
                        </a:solidFill>
                        <a:latin typeface="Calibri" panose="020F0502020204030204" pitchFamily="34" charset="0"/>
                        <a:ea typeface="+mn-ea"/>
                        <a:cs typeface="+mn-cs"/>
                      </a:endParaRPr>
                    </a:p>
                  </a:txBody>
                  <a:tcPr/>
                </a:tc>
                <a:tc>
                  <a:txBody>
                    <a:bodyPr/>
                    <a:lstStyle/>
                    <a:p>
                      <a:r>
                        <a:rPr lang="en-US" sz="1600" kern="1200" baseline="0" dirty="0" smtClean="0">
                          <a:solidFill>
                            <a:schemeClr val="tx2"/>
                          </a:solidFill>
                          <a:latin typeface="Calibri" panose="020F0502020204030204" pitchFamily="34" charset="0"/>
                          <a:ea typeface="+mn-ea"/>
                          <a:cs typeface="+mn-cs"/>
                        </a:rPr>
                        <a:t>Short form text, photos, 6 sec videos (Vine)</a:t>
                      </a:r>
                      <a:endParaRPr lang="en-US" sz="1600" kern="1200" baseline="0" dirty="0">
                        <a:solidFill>
                          <a:schemeClr val="tx2"/>
                        </a:solidFill>
                        <a:latin typeface="Calibri" panose="020F0502020204030204" pitchFamily="34" charset="0"/>
                        <a:ea typeface="+mn-ea"/>
                        <a:cs typeface="+mn-cs"/>
                      </a:endParaRPr>
                    </a:p>
                  </a:txBody>
                  <a:tcPr/>
                </a:tc>
              </a:tr>
              <a:tr h="706726">
                <a:tc>
                  <a:txBody>
                    <a:bodyPr/>
                    <a:lstStyle/>
                    <a:p>
                      <a:r>
                        <a:rPr lang="en-US" sz="1800" kern="1200" dirty="0" smtClean="0">
                          <a:solidFill>
                            <a:schemeClr val="tx2"/>
                          </a:solidFill>
                          <a:latin typeface="Calibri" panose="020F0502020204030204" pitchFamily="34" charset="0"/>
                          <a:ea typeface="+mn-ea"/>
                          <a:cs typeface="+mn-cs"/>
                        </a:rPr>
                        <a:t>3. </a:t>
                      </a:r>
                      <a:endParaRPr lang="en-US" sz="1800" kern="1200" dirty="0">
                        <a:solidFill>
                          <a:schemeClr val="tx2"/>
                        </a:solidFill>
                        <a:latin typeface="Calibri" panose="020F0502020204030204" pitchFamily="34" charset="0"/>
                        <a:ea typeface="+mn-ea"/>
                        <a:cs typeface="+mn-cs"/>
                      </a:endParaRPr>
                    </a:p>
                  </a:txBody>
                  <a:tcPr/>
                </a:tc>
                <a:tc>
                  <a:txBody>
                    <a:bodyPr/>
                    <a:lstStyle/>
                    <a:p>
                      <a:r>
                        <a:rPr lang="en-US" sz="1600" kern="1200" baseline="0" dirty="0" smtClean="0">
                          <a:solidFill>
                            <a:schemeClr val="tx2"/>
                          </a:solidFill>
                          <a:latin typeface="Calibri" panose="020F0502020204030204" pitchFamily="34" charset="0"/>
                          <a:ea typeface="+mn-ea"/>
                          <a:cs typeface="+mn-cs"/>
                        </a:rPr>
                        <a:t>Male skew; younger and tech savvy</a:t>
                      </a:r>
                      <a:endParaRPr lang="en-US" sz="1600" kern="1200" baseline="0" dirty="0">
                        <a:solidFill>
                          <a:schemeClr val="tx2"/>
                        </a:solidFill>
                        <a:latin typeface="Calibri" panose="020F0502020204030204" pitchFamily="34" charset="0"/>
                        <a:ea typeface="+mn-ea"/>
                        <a:cs typeface="+mn-cs"/>
                      </a:endParaRPr>
                    </a:p>
                  </a:txBody>
                  <a:tcPr/>
                </a:tc>
                <a:tc>
                  <a:txBody>
                    <a:bodyPr/>
                    <a:lstStyle/>
                    <a:p>
                      <a:r>
                        <a:rPr lang="en-US" sz="1600" kern="1200" baseline="0" dirty="0" smtClean="0">
                          <a:solidFill>
                            <a:schemeClr val="tx2"/>
                          </a:solidFill>
                          <a:latin typeface="Calibri" panose="020F0502020204030204" pitchFamily="34" charset="0"/>
                          <a:ea typeface="+mn-ea"/>
                          <a:cs typeface="+mn-cs"/>
                        </a:rPr>
                        <a:t>Segment with Circles, long form content; multi-media, hang outs</a:t>
                      </a:r>
                      <a:endParaRPr lang="en-US" sz="1600" kern="1200" baseline="0" dirty="0">
                        <a:solidFill>
                          <a:schemeClr val="tx2"/>
                        </a:solidFill>
                        <a:latin typeface="Calibri" panose="020F0502020204030204" pitchFamily="34" charset="0"/>
                        <a:ea typeface="+mn-ea"/>
                        <a:cs typeface="+mn-cs"/>
                      </a:endParaRPr>
                    </a:p>
                  </a:txBody>
                  <a:tcPr/>
                </a:tc>
              </a:tr>
              <a:tr h="706726">
                <a:tc>
                  <a:txBody>
                    <a:bodyPr/>
                    <a:lstStyle/>
                    <a:p>
                      <a:r>
                        <a:rPr lang="en-US" sz="1800" kern="1200" dirty="0" smtClean="0">
                          <a:solidFill>
                            <a:schemeClr val="tx2"/>
                          </a:solidFill>
                          <a:latin typeface="Calibri" panose="020F0502020204030204" pitchFamily="34" charset="0"/>
                          <a:ea typeface="+mn-ea"/>
                          <a:cs typeface="+mn-cs"/>
                        </a:rPr>
                        <a:t>4. </a:t>
                      </a:r>
                      <a:endParaRPr lang="en-US" sz="1800" kern="1200" dirty="0">
                        <a:solidFill>
                          <a:schemeClr val="tx2"/>
                        </a:solidFill>
                        <a:latin typeface="Calibri" panose="020F0502020204030204" pitchFamily="34" charset="0"/>
                        <a:ea typeface="+mn-ea"/>
                        <a:cs typeface="+mn-cs"/>
                      </a:endParaRPr>
                    </a:p>
                  </a:txBody>
                  <a:tcPr/>
                </a:tc>
                <a:tc>
                  <a:txBody>
                    <a:bodyPr/>
                    <a:lstStyle/>
                    <a:p>
                      <a:r>
                        <a:rPr lang="en-US" sz="1600" kern="1200" baseline="0" dirty="0" smtClean="0">
                          <a:solidFill>
                            <a:schemeClr val="tx2"/>
                          </a:solidFill>
                          <a:latin typeface="Calibri" panose="020F0502020204030204" pitchFamily="34" charset="0"/>
                          <a:ea typeface="+mn-ea"/>
                          <a:cs typeface="+mn-cs"/>
                        </a:rPr>
                        <a:t>Business users, male skew</a:t>
                      </a:r>
                      <a:endParaRPr lang="en-US" sz="1600" kern="1200" baseline="0" dirty="0">
                        <a:solidFill>
                          <a:schemeClr val="tx2"/>
                        </a:solidFill>
                        <a:latin typeface="Calibri" panose="020F0502020204030204" pitchFamily="34" charset="0"/>
                        <a:ea typeface="+mn-ea"/>
                        <a:cs typeface="+mn-cs"/>
                      </a:endParaRPr>
                    </a:p>
                  </a:txBody>
                  <a:tcPr/>
                </a:tc>
                <a:tc>
                  <a:txBody>
                    <a:bodyPr/>
                    <a:lstStyle/>
                    <a:p>
                      <a:r>
                        <a:rPr lang="en-US" sz="1600" kern="1200" baseline="0" dirty="0" smtClean="0">
                          <a:solidFill>
                            <a:schemeClr val="tx2"/>
                          </a:solidFill>
                          <a:latin typeface="Calibri" panose="020F0502020204030204" pitchFamily="34" charset="0"/>
                          <a:ea typeface="+mn-ea"/>
                          <a:cs typeface="+mn-cs"/>
                        </a:rPr>
                        <a:t>Articles and text</a:t>
                      </a:r>
                      <a:endParaRPr lang="en-US" sz="1600" kern="1200" baseline="0" dirty="0">
                        <a:solidFill>
                          <a:schemeClr val="tx2"/>
                        </a:solidFill>
                        <a:latin typeface="Calibri" panose="020F0502020204030204" pitchFamily="34" charset="0"/>
                        <a:ea typeface="+mn-ea"/>
                        <a:cs typeface="+mn-cs"/>
                      </a:endParaRPr>
                    </a:p>
                  </a:txBody>
                  <a:tcPr/>
                </a:tc>
              </a:tr>
              <a:tr h="706726">
                <a:tc>
                  <a:txBody>
                    <a:bodyPr/>
                    <a:lstStyle/>
                    <a:p>
                      <a:r>
                        <a:rPr lang="en-US" sz="1800" kern="1200" dirty="0" smtClean="0">
                          <a:solidFill>
                            <a:schemeClr val="tx2"/>
                          </a:solidFill>
                          <a:latin typeface="Calibri" panose="020F0502020204030204" pitchFamily="34" charset="0"/>
                          <a:ea typeface="+mn-ea"/>
                          <a:cs typeface="+mn-cs"/>
                        </a:rPr>
                        <a:t>5. </a:t>
                      </a:r>
                      <a:endParaRPr lang="en-US" sz="1800" kern="1200" dirty="0">
                        <a:solidFill>
                          <a:schemeClr val="tx2"/>
                        </a:solidFill>
                        <a:latin typeface="Calibri" panose="020F0502020204030204" pitchFamily="34" charset="0"/>
                        <a:ea typeface="+mn-ea"/>
                        <a:cs typeface="+mn-cs"/>
                      </a:endParaRPr>
                    </a:p>
                  </a:txBody>
                  <a:tcPr/>
                </a:tc>
                <a:tc>
                  <a:txBody>
                    <a:bodyPr/>
                    <a:lstStyle/>
                    <a:p>
                      <a:r>
                        <a:rPr lang="en-US" sz="1600" kern="1200" baseline="0" dirty="0" smtClean="0">
                          <a:solidFill>
                            <a:schemeClr val="tx2"/>
                          </a:solidFill>
                          <a:latin typeface="Calibri" panose="020F0502020204030204" pitchFamily="34" charset="0"/>
                          <a:ea typeface="+mn-ea"/>
                          <a:cs typeface="+mn-cs"/>
                        </a:rPr>
                        <a:t>84% female; older (ages up to 50); wealthy</a:t>
                      </a:r>
                      <a:endParaRPr lang="en-US" sz="1600" kern="1200" baseline="0" dirty="0">
                        <a:solidFill>
                          <a:schemeClr val="tx2"/>
                        </a:solidFill>
                        <a:latin typeface="Calibri" panose="020F0502020204030204" pitchFamily="34" charset="0"/>
                        <a:ea typeface="+mn-ea"/>
                        <a:cs typeface="+mn-cs"/>
                      </a:endParaRPr>
                    </a:p>
                  </a:txBody>
                  <a:tcPr/>
                </a:tc>
                <a:tc>
                  <a:txBody>
                    <a:bodyPr/>
                    <a:lstStyle/>
                    <a:p>
                      <a:pPr marL="0" algn="l" defTabSz="914400" rtl="0" eaLnBrk="1" latinLnBrk="0" hangingPunct="1"/>
                      <a:r>
                        <a:rPr lang="en-US" sz="1600" kern="1200" baseline="0" dirty="0" smtClean="0">
                          <a:solidFill>
                            <a:schemeClr val="tx2"/>
                          </a:solidFill>
                          <a:latin typeface="Calibri" panose="020F0502020204030204" pitchFamily="34" charset="0"/>
                          <a:ea typeface="+mn-ea"/>
                          <a:cs typeface="+mn-cs"/>
                        </a:rPr>
                        <a:t>Photos</a:t>
                      </a:r>
                      <a:endParaRPr lang="en-US" sz="1600" kern="1200" baseline="0" dirty="0">
                        <a:solidFill>
                          <a:schemeClr val="tx2"/>
                        </a:solidFill>
                        <a:latin typeface="Calibri" panose="020F0502020204030204" pitchFamily="34" charset="0"/>
                        <a:ea typeface="+mn-ea"/>
                        <a:cs typeface="+mn-cs"/>
                      </a:endParaRPr>
                    </a:p>
                  </a:txBody>
                  <a:tcPr/>
                </a:tc>
              </a:tr>
            </a:tbl>
          </a:graphicData>
        </a:graphic>
      </p:graphicFrame>
      <p:pic>
        <p:nvPicPr>
          <p:cNvPr id="20482" name="Picture 2" descr="http://www.underconsideration.com/brandnew/archives/facebook_logo_detail.gif"/>
          <p:cNvPicPr>
            <a:picLocks noChangeAspect="1" noChangeArrowheads="1"/>
          </p:cNvPicPr>
          <p:nvPr/>
        </p:nvPicPr>
        <p:blipFill>
          <a:blip r:embed="rId5" cstate="email">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rcRect/>
          <a:stretch>
            <a:fillRect/>
          </a:stretch>
        </p:blipFill>
        <p:spPr bwMode="auto">
          <a:xfrm>
            <a:off x="1047401" y="1870077"/>
            <a:ext cx="478533" cy="511880"/>
          </a:xfrm>
          <a:prstGeom prst="rect">
            <a:avLst/>
          </a:prstGeom>
          <a:noFill/>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Lst>
        </p:spPr>
      </p:pic>
      <p:pic>
        <p:nvPicPr>
          <p:cNvPr id="20484" name="Picture 4" descr="http://www.ok.gov/OEM/images/Twitter%20Icon%201.jpg"/>
          <p:cNvPicPr>
            <a:picLocks noChangeAspect="1" noChangeArrowheads="1"/>
          </p:cNvPicPr>
          <p:nvPr/>
        </p:nvPicPr>
        <p:blipFill>
          <a:blip r:embed="rId6" cstate="email">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rcRect/>
          <a:stretch>
            <a:fillRect/>
          </a:stretch>
        </p:blipFill>
        <p:spPr bwMode="auto">
          <a:xfrm>
            <a:off x="1048162" y="2681081"/>
            <a:ext cx="490051" cy="479808"/>
          </a:xfrm>
          <a:prstGeom prst="rect">
            <a:avLst/>
          </a:prstGeom>
          <a:noFill/>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Lst>
        </p:spPr>
      </p:pic>
      <p:pic>
        <p:nvPicPr>
          <p:cNvPr id="20488" name="Picture 8" descr="http://imbrianwilson.com/wp-content/uploads/2013/09/googleplus.jpg"/>
          <p:cNvPicPr>
            <a:picLocks noChangeAspect="1" noChangeArrowheads="1"/>
          </p:cNvPicPr>
          <p:nvPr/>
        </p:nvPicPr>
        <p:blipFill>
          <a:blip r:embed="rId7" cstate="email">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rcRect/>
          <a:stretch>
            <a:fillRect/>
          </a:stretch>
        </p:blipFill>
        <p:spPr bwMode="auto">
          <a:xfrm>
            <a:off x="1069979" y="3451533"/>
            <a:ext cx="475083" cy="475083"/>
          </a:xfrm>
          <a:prstGeom prst="rect">
            <a:avLst/>
          </a:prstGeom>
          <a:noFill/>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Lst>
        </p:spPr>
      </p:pic>
      <p:pic>
        <p:nvPicPr>
          <p:cNvPr id="20490" name="Picture 10" descr="http://www.beaconmm.com/wp-content/uploads/2013/06/linkedin1.png"/>
          <p:cNvPicPr>
            <a:picLocks noChangeAspect="1" noChangeArrowheads="1"/>
          </p:cNvPicPr>
          <p:nvPr/>
        </p:nvPicPr>
        <p:blipFill>
          <a:blip r:embed="rId8" cstate="email">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rcRect/>
          <a:stretch>
            <a:fillRect/>
          </a:stretch>
        </p:blipFill>
        <p:spPr bwMode="auto">
          <a:xfrm>
            <a:off x="1083199" y="4128470"/>
            <a:ext cx="502581" cy="502581"/>
          </a:xfrm>
          <a:prstGeom prst="rect">
            <a:avLst/>
          </a:prstGeom>
          <a:noFill/>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Lst>
        </p:spPr>
      </p:pic>
      <p:pic>
        <p:nvPicPr>
          <p:cNvPr id="20496" name="Picture 16" descr="http://blog.jdrgroup.co.uk/Portals/208844/images/pinterest-icon_logo.jpg"/>
          <p:cNvPicPr>
            <a:picLocks noChangeAspect="1" noChangeArrowheads="1"/>
          </p:cNvPicPr>
          <p:nvPr/>
        </p:nvPicPr>
        <p:blipFill>
          <a:blip r:embed="rId9" cstate="email">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rcRect/>
          <a:stretch>
            <a:fillRect/>
          </a:stretch>
        </p:blipFill>
        <p:spPr bwMode="auto">
          <a:xfrm>
            <a:off x="1083199" y="4858040"/>
            <a:ext cx="479908" cy="476505"/>
          </a:xfrm>
          <a:prstGeom prst="rect">
            <a:avLst/>
          </a:prstGeom>
          <a:noFill/>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Lst>
        </p:spPr>
      </p:pic>
      <p:sp>
        <p:nvSpPr>
          <p:cNvPr id="10" name="Slide Number Placeholder 9"/>
          <p:cNvSpPr>
            <a:spLocks noGrp="1"/>
          </p:cNvSpPr>
          <p:nvPr>
            <p:ph type="sldNum" sz="quarter" idx="12"/>
          </p:nvPr>
        </p:nvSpPr>
        <p:spPr/>
        <p:txBody>
          <a:bodyPr/>
          <a:lstStyle/>
          <a:p>
            <a:pPr>
              <a:defRPr/>
            </a:pPr>
            <a:fld id="{9A8FFC84-F9ED-4288-9C5B-9E54F7E189EE}" type="slidenum">
              <a:rPr lang="en-US" smtClean="0"/>
              <a:pPr>
                <a:defRPr/>
              </a:pPr>
              <a:t>11</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997519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55" y="1771917"/>
            <a:ext cx="8672944" cy="3238631"/>
          </a:xfrm>
        </p:spPr>
        <p:txBody>
          <a:bodyPr>
            <a:noAutofit/>
          </a:bodyPr>
          <a:lstStyle/>
          <a:p>
            <a:pPr marL="0" indent="0">
              <a:buClr>
                <a:schemeClr val="tx1">
                  <a:lumMod val="50000"/>
                  <a:lumOff val="50000"/>
                </a:schemeClr>
              </a:buClr>
              <a:buSzPct val="100000"/>
              <a:buNone/>
            </a:pPr>
            <a:endParaRPr lang="en-US" sz="4000" dirty="0">
              <a:latin typeface="Calibri" panose="020F0502020204030204" pitchFamily="34" charset="0"/>
            </a:endParaRPr>
          </a:p>
          <a:p>
            <a:pPr marL="0" indent="0">
              <a:buClr>
                <a:schemeClr val="tx1">
                  <a:lumMod val="50000"/>
                  <a:lumOff val="50000"/>
                </a:schemeClr>
              </a:buClr>
              <a:buSzPct val="100000"/>
              <a:buNone/>
            </a:pPr>
            <a:endParaRPr lang="en-US" sz="1800" dirty="0">
              <a:latin typeface="Calibri" panose="020F0502020204030204" pitchFamily="34" charset="0"/>
            </a:endParaRPr>
          </a:p>
        </p:txBody>
      </p:sp>
      <p:sp>
        <p:nvSpPr>
          <p:cNvPr id="4" name="TextBox 3"/>
          <p:cNvSpPr txBox="1"/>
          <p:nvPr/>
        </p:nvSpPr>
        <p:spPr>
          <a:xfrm>
            <a:off x="267855" y="203200"/>
            <a:ext cx="8672945" cy="769441"/>
          </a:xfrm>
          <a:prstGeom prst="rect">
            <a:avLst/>
          </a:prstGeom>
          <a:noFill/>
        </p:spPr>
        <p:txBody>
          <a:bodyPr wrap="square" rtlCol="0">
            <a:spAutoFit/>
          </a:bodyPr>
          <a:lstStyle/>
          <a:p>
            <a:r>
              <a:rPr lang="en-US" sz="4400" dirty="0" smtClean="0">
                <a:solidFill>
                  <a:schemeClr val="bg1">
                    <a:lumMod val="50000"/>
                  </a:schemeClr>
                </a:solidFill>
                <a:latin typeface="Calibri" panose="020F0502020204030204" pitchFamily="34" charset="0"/>
              </a:rPr>
              <a:t>HAVE A VOICE; BE AUTHENTIC</a:t>
            </a:r>
            <a:endParaRPr lang="en-US" sz="4400" dirty="0">
              <a:solidFill>
                <a:schemeClr val="bg1">
                  <a:lumMod val="50000"/>
                </a:schemeClr>
              </a:solidFill>
              <a:latin typeface="Calibri" panose="020F0502020204030204" pitchFamily="34" charset="0"/>
            </a:endParaRPr>
          </a:p>
        </p:txBody>
      </p:sp>
      <p:sp>
        <p:nvSpPr>
          <p:cNvPr id="2" name="TextBox 1"/>
          <p:cNvSpPr txBox="1"/>
          <p:nvPr/>
        </p:nvSpPr>
        <p:spPr>
          <a:xfrm>
            <a:off x="508100" y="1187553"/>
            <a:ext cx="8192454" cy="5447645"/>
          </a:xfrm>
          <a:prstGeom prst="rect">
            <a:avLst/>
          </a:prstGeom>
          <a:noFill/>
        </p:spPr>
        <p:txBody>
          <a:bodyPr wrap="square" rtlCol="0">
            <a:spAutoFit/>
          </a:bodyPr>
          <a:lstStyle/>
          <a:p>
            <a:pPr algn="ctr"/>
            <a:r>
              <a:rPr lang="en-US" sz="5400" dirty="0">
                <a:solidFill>
                  <a:schemeClr val="tx2">
                    <a:lumMod val="75000"/>
                    <a:lumOff val="25000"/>
                  </a:schemeClr>
                </a:solidFill>
                <a:latin typeface="Blackadder ITC" panose="04020505051007020D02" pitchFamily="82" charset="0"/>
              </a:rPr>
              <a:t>Reflect your brand </a:t>
            </a:r>
            <a:r>
              <a:rPr lang="en-US" sz="5400" dirty="0" smtClean="0">
                <a:solidFill>
                  <a:schemeClr val="tx2">
                    <a:lumMod val="75000"/>
                    <a:lumOff val="25000"/>
                  </a:schemeClr>
                </a:solidFill>
                <a:latin typeface="Blackadder ITC" panose="04020505051007020D02" pitchFamily="82" charset="0"/>
              </a:rPr>
              <a:t>personality</a:t>
            </a:r>
          </a:p>
          <a:p>
            <a:pPr algn="ctr"/>
            <a:endParaRPr lang="en-US" sz="2400" dirty="0">
              <a:solidFill>
                <a:schemeClr val="tx1">
                  <a:lumMod val="65000"/>
                  <a:lumOff val="35000"/>
                </a:schemeClr>
              </a:solidFill>
              <a:latin typeface="Calibri" panose="020F0502020204030204" pitchFamily="34" charset="0"/>
            </a:endParaRPr>
          </a:p>
          <a:p>
            <a:pPr algn="ctr"/>
            <a:r>
              <a:rPr lang="en-US" sz="3600" b="1" dirty="0">
                <a:solidFill>
                  <a:schemeClr val="accent3">
                    <a:lumMod val="75000"/>
                  </a:schemeClr>
                </a:solidFill>
                <a:latin typeface="Bradley Hand ITC" panose="03070402050302030203" pitchFamily="66" charset="0"/>
              </a:rPr>
              <a:t>T</a:t>
            </a:r>
            <a:r>
              <a:rPr lang="en-US" sz="3600" b="1" dirty="0" smtClean="0">
                <a:solidFill>
                  <a:schemeClr val="accent3">
                    <a:lumMod val="75000"/>
                  </a:schemeClr>
                </a:solidFill>
                <a:latin typeface="Bradley Hand ITC" panose="03070402050302030203" pitchFamily="66" charset="0"/>
              </a:rPr>
              <a:t>one </a:t>
            </a:r>
            <a:r>
              <a:rPr lang="en-US" sz="3600" b="1" dirty="0">
                <a:solidFill>
                  <a:schemeClr val="accent3">
                    <a:lumMod val="75000"/>
                  </a:schemeClr>
                </a:solidFill>
                <a:latin typeface="Bradley Hand ITC" panose="03070402050302030203" pitchFamily="66" charset="0"/>
              </a:rPr>
              <a:t>should be </a:t>
            </a:r>
            <a:r>
              <a:rPr lang="en-US" sz="3600" b="1" dirty="0" smtClean="0">
                <a:solidFill>
                  <a:schemeClr val="accent3">
                    <a:lumMod val="75000"/>
                  </a:schemeClr>
                </a:solidFill>
                <a:latin typeface="Bradley Hand ITC" panose="03070402050302030203" pitchFamily="66" charset="0"/>
              </a:rPr>
              <a:t>casual, approachable</a:t>
            </a:r>
          </a:p>
          <a:p>
            <a:pPr algn="ctr"/>
            <a:endParaRPr lang="en-US" sz="2400" dirty="0">
              <a:solidFill>
                <a:schemeClr val="tx1">
                  <a:lumMod val="65000"/>
                  <a:lumOff val="35000"/>
                </a:schemeClr>
              </a:solidFill>
              <a:latin typeface="Comic Sans MS" panose="030F0702030302020204" pitchFamily="66" charset="0"/>
            </a:endParaRPr>
          </a:p>
          <a:p>
            <a:pPr algn="ctr"/>
            <a:r>
              <a:rPr lang="en-US" sz="3200" dirty="0" smtClean="0">
                <a:solidFill>
                  <a:srgbClr val="0070C0"/>
                </a:solidFill>
                <a:latin typeface="Simplified Arabic Fixed" panose="02070309020205020404" pitchFamily="49" charset="-78"/>
                <a:cs typeface="Simplified Arabic Fixed" panose="02070309020205020404" pitchFamily="49" charset="-78"/>
              </a:rPr>
              <a:t>BE HONEST AND TRANSPARENT</a:t>
            </a:r>
          </a:p>
          <a:p>
            <a:pPr algn="ctr"/>
            <a:endParaRPr lang="en-US" sz="2400" dirty="0">
              <a:solidFill>
                <a:schemeClr val="tx1">
                  <a:lumMod val="65000"/>
                  <a:lumOff val="35000"/>
                </a:schemeClr>
              </a:solidFill>
              <a:latin typeface="Calibri" panose="020F0502020204030204" pitchFamily="34" charset="0"/>
            </a:endParaRPr>
          </a:p>
          <a:p>
            <a:pPr algn="ctr"/>
            <a:r>
              <a:rPr lang="en-US" sz="2800" dirty="0" smtClean="0">
                <a:solidFill>
                  <a:srgbClr val="303030"/>
                </a:solidFill>
                <a:latin typeface="+mj-lt"/>
              </a:rPr>
              <a:t>Choose the right resource </a:t>
            </a:r>
          </a:p>
          <a:p>
            <a:pPr algn="ctr"/>
            <a:r>
              <a:rPr lang="en-US" sz="2800" dirty="0" smtClean="0">
                <a:solidFill>
                  <a:srgbClr val="303030"/>
                </a:solidFill>
                <a:latin typeface="+mj-lt"/>
              </a:rPr>
              <a:t>(probably not an intern)</a:t>
            </a:r>
            <a:endParaRPr lang="en-US" sz="2800" dirty="0">
              <a:solidFill>
                <a:srgbClr val="303030"/>
              </a:solidFill>
              <a:latin typeface="+mj-lt"/>
            </a:endParaRPr>
          </a:p>
        </p:txBody>
      </p:sp>
      <p:sp>
        <p:nvSpPr>
          <p:cNvPr id="5" name="Slide Number Placeholder 4"/>
          <p:cNvSpPr>
            <a:spLocks noGrp="1"/>
          </p:cNvSpPr>
          <p:nvPr>
            <p:ph type="sldNum" sz="quarter" idx="12"/>
          </p:nvPr>
        </p:nvSpPr>
        <p:spPr/>
        <p:txBody>
          <a:bodyPr/>
          <a:lstStyle/>
          <a:p>
            <a:pPr>
              <a:defRPr/>
            </a:pPr>
            <a:fld id="{9A8FFC84-F9ED-4288-9C5B-9E54F7E189EE}" type="slidenum">
              <a:rPr lang="en-US" smtClean="0"/>
              <a:pPr>
                <a:defRPr/>
              </a:pPr>
              <a:t>12</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563362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55" y="1246909"/>
            <a:ext cx="8672944" cy="5034621"/>
          </a:xfrm>
        </p:spPr>
        <p:txBody>
          <a:bodyPr>
            <a:noAutofit/>
          </a:bodyPr>
          <a:lstStyle/>
          <a:p>
            <a:pPr marL="0" indent="0">
              <a:spcBef>
                <a:spcPts val="500"/>
              </a:spcBef>
              <a:buClr>
                <a:schemeClr val="tx1">
                  <a:lumMod val="50000"/>
                  <a:lumOff val="50000"/>
                </a:schemeClr>
              </a:buClr>
              <a:buSzPct val="100000"/>
              <a:buNone/>
            </a:pPr>
            <a:r>
              <a:rPr lang="en-US" sz="3200" dirty="0">
                <a:solidFill>
                  <a:schemeClr val="tx1">
                    <a:lumMod val="65000"/>
                    <a:lumOff val="35000"/>
                  </a:schemeClr>
                </a:solidFill>
                <a:latin typeface="Calibri" panose="020F0502020204030204" pitchFamily="34" charset="0"/>
              </a:rPr>
              <a:t>LISTEN </a:t>
            </a:r>
            <a:r>
              <a:rPr lang="en-US" sz="2800" b="0" dirty="0">
                <a:solidFill>
                  <a:schemeClr val="tx1">
                    <a:lumMod val="65000"/>
                    <a:lumOff val="35000"/>
                  </a:schemeClr>
                </a:solidFill>
                <a:latin typeface="Calibri" panose="020F0502020204030204" pitchFamily="34" charset="0"/>
              </a:rPr>
              <a:t>– ask questions, run polls</a:t>
            </a:r>
          </a:p>
          <a:p>
            <a:pPr marL="0" indent="0">
              <a:spcBef>
                <a:spcPts val="2000"/>
              </a:spcBef>
              <a:buClr>
                <a:schemeClr val="tx1">
                  <a:lumMod val="50000"/>
                  <a:lumOff val="50000"/>
                </a:schemeClr>
              </a:buClr>
              <a:buSzPct val="100000"/>
              <a:buNone/>
            </a:pPr>
            <a:r>
              <a:rPr lang="en-US" sz="3200" dirty="0">
                <a:solidFill>
                  <a:schemeClr val="tx1">
                    <a:lumMod val="65000"/>
                    <a:lumOff val="35000"/>
                  </a:schemeClr>
                </a:solidFill>
                <a:latin typeface="Calibri" panose="020F0502020204030204" pitchFamily="34" charset="0"/>
              </a:rPr>
              <a:t>TALK </a:t>
            </a:r>
            <a:r>
              <a:rPr lang="en-US" sz="2800" b="0" dirty="0">
                <a:solidFill>
                  <a:schemeClr val="tx1">
                    <a:lumMod val="65000"/>
                    <a:lumOff val="35000"/>
                  </a:schemeClr>
                </a:solidFill>
                <a:latin typeface="Calibri" panose="020F0502020204030204" pitchFamily="34" charset="0"/>
              </a:rPr>
              <a:t>– emote, educate, inspire</a:t>
            </a:r>
          </a:p>
          <a:p>
            <a:pPr marL="0" indent="0">
              <a:spcBef>
                <a:spcPts val="2000"/>
              </a:spcBef>
              <a:buClr>
                <a:schemeClr val="tx1">
                  <a:lumMod val="50000"/>
                  <a:lumOff val="50000"/>
                </a:schemeClr>
              </a:buClr>
              <a:buSzPct val="100000"/>
              <a:buNone/>
            </a:pPr>
            <a:r>
              <a:rPr lang="en-US" sz="3200" dirty="0">
                <a:solidFill>
                  <a:schemeClr val="tx1">
                    <a:lumMod val="65000"/>
                    <a:lumOff val="35000"/>
                  </a:schemeClr>
                </a:solidFill>
                <a:latin typeface="Calibri" panose="020F0502020204030204" pitchFamily="34" charset="0"/>
              </a:rPr>
              <a:t>RESPOND! </a:t>
            </a:r>
            <a:r>
              <a:rPr lang="en-US" sz="2800" b="0" dirty="0">
                <a:solidFill>
                  <a:schemeClr val="tx1">
                    <a:lumMod val="65000"/>
                    <a:lumOff val="35000"/>
                  </a:schemeClr>
                </a:solidFill>
                <a:latin typeface="Calibri" panose="020F0502020204030204" pitchFamily="34" charset="0"/>
              </a:rPr>
              <a:t>– people love it when you reply to them</a:t>
            </a:r>
          </a:p>
          <a:p>
            <a:pPr marL="0" indent="0">
              <a:spcBef>
                <a:spcPts val="2000"/>
              </a:spcBef>
              <a:buClr>
                <a:schemeClr val="tx1">
                  <a:lumMod val="50000"/>
                  <a:lumOff val="50000"/>
                </a:schemeClr>
              </a:buClr>
              <a:buSzPct val="100000"/>
              <a:buNone/>
            </a:pPr>
            <a:r>
              <a:rPr lang="en-US" sz="3200" dirty="0">
                <a:solidFill>
                  <a:schemeClr val="tx1">
                    <a:lumMod val="65000"/>
                    <a:lumOff val="35000"/>
                  </a:schemeClr>
                </a:solidFill>
                <a:latin typeface="Calibri" panose="020F0502020204030204" pitchFamily="34" charset="0"/>
              </a:rPr>
              <a:t>SHARE</a:t>
            </a:r>
            <a:r>
              <a:rPr lang="en-US" sz="2800" b="0" dirty="0">
                <a:solidFill>
                  <a:schemeClr val="tx1">
                    <a:lumMod val="65000"/>
                    <a:lumOff val="35000"/>
                  </a:schemeClr>
                </a:solidFill>
                <a:latin typeface="Calibri" panose="020F0502020204030204" pitchFamily="34" charset="0"/>
              </a:rPr>
              <a:t> – be a content curator</a:t>
            </a:r>
          </a:p>
          <a:p>
            <a:pPr marL="0" indent="0">
              <a:spcBef>
                <a:spcPts val="2000"/>
              </a:spcBef>
              <a:buClr>
                <a:schemeClr val="tx1">
                  <a:lumMod val="50000"/>
                  <a:lumOff val="50000"/>
                </a:schemeClr>
              </a:buClr>
              <a:buSzPct val="100000"/>
              <a:buNone/>
            </a:pPr>
            <a:r>
              <a:rPr lang="en-US" sz="3200" dirty="0">
                <a:solidFill>
                  <a:schemeClr val="tx1">
                    <a:lumMod val="65000"/>
                    <a:lumOff val="35000"/>
                  </a:schemeClr>
                </a:solidFill>
                <a:latin typeface="Calibri" panose="020F0502020204030204" pitchFamily="34" charset="0"/>
              </a:rPr>
              <a:t>CREATE </a:t>
            </a:r>
            <a:r>
              <a:rPr lang="en-US" sz="2800" b="0" dirty="0">
                <a:solidFill>
                  <a:schemeClr val="tx1">
                    <a:lumMod val="65000"/>
                    <a:lumOff val="35000"/>
                  </a:schemeClr>
                </a:solidFill>
                <a:latin typeface="Calibri" panose="020F0502020204030204" pitchFamily="34" charset="0"/>
              </a:rPr>
              <a:t>– make original, shareable content</a:t>
            </a:r>
          </a:p>
          <a:p>
            <a:pPr>
              <a:spcBef>
                <a:spcPts val="500"/>
              </a:spcBef>
              <a:buClrTx/>
              <a:buSzPct val="100000"/>
              <a:buFont typeface="Arial" panose="020B0604020202020204" pitchFamily="34" charset="0"/>
              <a:buChar char="•"/>
            </a:pPr>
            <a:endParaRPr lang="en-US" sz="2800" dirty="0" smtClean="0">
              <a:solidFill>
                <a:schemeClr val="tx1">
                  <a:lumMod val="65000"/>
                  <a:lumOff val="35000"/>
                </a:schemeClr>
              </a:solidFill>
              <a:latin typeface="Calibri" panose="020F0502020204030204" pitchFamily="34" charset="0"/>
            </a:endParaRPr>
          </a:p>
        </p:txBody>
      </p:sp>
      <p:sp>
        <p:nvSpPr>
          <p:cNvPr id="6" name="TextBox 5"/>
          <p:cNvSpPr txBox="1"/>
          <p:nvPr/>
        </p:nvSpPr>
        <p:spPr>
          <a:xfrm>
            <a:off x="267855" y="203200"/>
            <a:ext cx="8672945" cy="769441"/>
          </a:xfrm>
          <a:prstGeom prst="rect">
            <a:avLst/>
          </a:prstGeom>
          <a:noFill/>
        </p:spPr>
        <p:txBody>
          <a:bodyPr wrap="square" rtlCol="0">
            <a:spAutoFit/>
          </a:bodyPr>
          <a:lstStyle/>
          <a:p>
            <a:r>
              <a:rPr lang="en-US" sz="4400" dirty="0" smtClean="0">
                <a:solidFill>
                  <a:schemeClr val="bg1">
                    <a:lumMod val="50000"/>
                  </a:schemeClr>
                </a:solidFill>
                <a:latin typeface="Calibri" panose="020F0502020204030204" pitchFamily="34" charset="0"/>
              </a:rPr>
              <a:t>WAYS TO ENTER THE CONVERSATION</a:t>
            </a:r>
            <a:endParaRPr lang="en-US" sz="4400" dirty="0">
              <a:solidFill>
                <a:schemeClr val="bg1">
                  <a:lumMod val="50000"/>
                </a:schemeClr>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9A8FFC84-F9ED-4288-9C5B-9E54F7E189EE}" type="slidenum">
              <a:rPr lang="en-US" smtClean="0"/>
              <a:pPr>
                <a:defRPr/>
              </a:pPr>
              <a:t>13</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352427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267855" y="203200"/>
            <a:ext cx="8672945" cy="769441"/>
          </a:xfrm>
          <a:prstGeom prst="rect">
            <a:avLst/>
          </a:prstGeom>
          <a:noFill/>
        </p:spPr>
        <p:txBody>
          <a:bodyPr wrap="square" rtlCol="0">
            <a:spAutoFit/>
          </a:bodyPr>
          <a:lstStyle/>
          <a:p>
            <a:r>
              <a:rPr lang="en-US" sz="4400" dirty="0" smtClean="0">
                <a:solidFill>
                  <a:schemeClr val="bg1">
                    <a:lumMod val="50000"/>
                  </a:schemeClr>
                </a:solidFill>
                <a:latin typeface="Calibri" panose="020F0502020204030204" pitchFamily="34" charset="0"/>
              </a:rPr>
              <a:t>HOW TO ENTER THE CONVERSATION</a:t>
            </a:r>
            <a:endParaRPr lang="en-US" sz="4400" dirty="0">
              <a:solidFill>
                <a:schemeClr val="bg1">
                  <a:lumMod val="50000"/>
                </a:schemeClr>
              </a:solidFill>
              <a:latin typeface="Calibri" panose="020F0502020204030204" pitchFamily="34" charset="0"/>
            </a:endParaRPr>
          </a:p>
        </p:txBody>
      </p:sp>
      <p:pic>
        <p:nvPicPr>
          <p:cNvPr id="2" name="Picture 1"/>
          <p:cNvPicPr>
            <a:picLocks noChangeAspect="1"/>
          </p:cNvPicPr>
          <p:nvPr/>
        </p:nvPicPr>
        <p:blipFill>
          <a:blip r:embed="rId3"/>
          <a:stretch>
            <a:fillRect/>
          </a:stretch>
        </p:blipFill>
        <p:spPr>
          <a:xfrm>
            <a:off x="414613" y="910648"/>
            <a:ext cx="2149912" cy="3111298"/>
          </a:xfrm>
          <a:prstGeom prst="rect">
            <a:avLst/>
          </a:prstGeom>
          <a:ln>
            <a:solidFill>
              <a:schemeClr val="tx1"/>
            </a:solidFill>
          </a:ln>
        </p:spPr>
      </p:pic>
      <p:pic>
        <p:nvPicPr>
          <p:cNvPr id="4" name="Picture 3"/>
          <p:cNvPicPr>
            <a:picLocks noChangeAspect="1"/>
          </p:cNvPicPr>
          <p:nvPr/>
        </p:nvPicPr>
        <p:blipFill>
          <a:blip r:embed="rId4"/>
          <a:stretch>
            <a:fillRect/>
          </a:stretch>
        </p:blipFill>
        <p:spPr>
          <a:xfrm>
            <a:off x="2165131" y="2715678"/>
            <a:ext cx="2460986" cy="3244856"/>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4216623" y="1124062"/>
            <a:ext cx="2367908" cy="3135719"/>
          </a:xfrm>
          <a:prstGeom prst="rect">
            <a:avLst/>
          </a:prstGeom>
          <a:ln>
            <a:solidFill>
              <a:schemeClr val="tx1"/>
            </a:solidFill>
          </a:ln>
        </p:spPr>
      </p:pic>
      <p:pic>
        <p:nvPicPr>
          <p:cNvPr id="8" name="Picture 7"/>
          <p:cNvPicPr>
            <a:picLocks noChangeAspect="1"/>
          </p:cNvPicPr>
          <p:nvPr/>
        </p:nvPicPr>
        <p:blipFill rotWithShape="1">
          <a:blip r:embed="rId6"/>
          <a:srcRect b="4012"/>
          <a:stretch/>
        </p:blipFill>
        <p:spPr>
          <a:xfrm>
            <a:off x="6278215" y="2715678"/>
            <a:ext cx="2242902" cy="3287973"/>
          </a:xfrm>
          <a:prstGeom prst="rect">
            <a:avLst/>
          </a:prstGeom>
          <a:ln>
            <a:solidFill>
              <a:schemeClr val="tx1"/>
            </a:solidFill>
          </a:ln>
        </p:spPr>
      </p:pic>
      <p:sp>
        <p:nvSpPr>
          <p:cNvPr id="3" name="TextBox 2"/>
          <p:cNvSpPr txBox="1"/>
          <p:nvPr/>
        </p:nvSpPr>
        <p:spPr>
          <a:xfrm>
            <a:off x="2564525" y="1218424"/>
            <a:ext cx="1230493" cy="584775"/>
          </a:xfrm>
          <a:prstGeom prst="rect">
            <a:avLst/>
          </a:prstGeom>
          <a:noFill/>
        </p:spPr>
        <p:txBody>
          <a:bodyPr wrap="square" rtlCol="0">
            <a:spAutoFit/>
          </a:bodyPr>
          <a:lstStyle/>
          <a:p>
            <a:r>
              <a:rPr lang="en-US" sz="1600" dirty="0" smtClean="0">
                <a:solidFill>
                  <a:schemeClr val="tx1">
                    <a:lumMod val="75000"/>
                    <a:lumOff val="25000"/>
                  </a:schemeClr>
                </a:solidFill>
                <a:latin typeface="Calibri" panose="020F0502020204030204" pitchFamily="34" charset="0"/>
              </a:rPr>
              <a:t>Strong calls to action</a:t>
            </a:r>
            <a:endParaRPr lang="en-US" sz="1600" dirty="0">
              <a:solidFill>
                <a:schemeClr val="tx1">
                  <a:lumMod val="75000"/>
                  <a:lumOff val="25000"/>
                </a:schemeClr>
              </a:solidFill>
              <a:latin typeface="Calibri" panose="020F0502020204030204" pitchFamily="34" charset="0"/>
            </a:endParaRPr>
          </a:p>
        </p:txBody>
      </p:sp>
      <p:sp>
        <p:nvSpPr>
          <p:cNvPr id="9" name="TextBox 8"/>
          <p:cNvSpPr txBox="1"/>
          <p:nvPr/>
        </p:nvSpPr>
        <p:spPr>
          <a:xfrm>
            <a:off x="1060760" y="4652686"/>
            <a:ext cx="1230493" cy="338554"/>
          </a:xfrm>
          <a:prstGeom prst="rect">
            <a:avLst/>
          </a:prstGeom>
          <a:noFill/>
        </p:spPr>
        <p:txBody>
          <a:bodyPr wrap="square" rtlCol="0">
            <a:spAutoFit/>
          </a:bodyPr>
          <a:lstStyle/>
          <a:p>
            <a:r>
              <a:rPr lang="en-US" sz="1600" dirty="0" smtClean="0">
                <a:solidFill>
                  <a:schemeClr val="tx1">
                    <a:lumMod val="75000"/>
                    <a:lumOff val="25000"/>
                  </a:schemeClr>
                </a:solidFill>
                <a:latin typeface="Calibri" panose="020F0502020204030204" pitchFamily="34" charset="0"/>
              </a:rPr>
              <a:t>Inspiration</a:t>
            </a:r>
            <a:endParaRPr lang="en-US" sz="1600" dirty="0">
              <a:solidFill>
                <a:schemeClr val="tx1">
                  <a:lumMod val="75000"/>
                  <a:lumOff val="25000"/>
                </a:schemeClr>
              </a:solidFill>
              <a:latin typeface="Calibri" panose="020F0502020204030204" pitchFamily="34" charset="0"/>
            </a:endParaRPr>
          </a:p>
        </p:txBody>
      </p:sp>
      <p:sp>
        <p:nvSpPr>
          <p:cNvPr id="10" name="TextBox 9"/>
          <p:cNvSpPr txBox="1"/>
          <p:nvPr/>
        </p:nvSpPr>
        <p:spPr>
          <a:xfrm>
            <a:off x="6584531" y="1405610"/>
            <a:ext cx="1230493" cy="830997"/>
          </a:xfrm>
          <a:prstGeom prst="rect">
            <a:avLst/>
          </a:prstGeom>
          <a:noFill/>
        </p:spPr>
        <p:txBody>
          <a:bodyPr wrap="square" rtlCol="0">
            <a:spAutoFit/>
          </a:bodyPr>
          <a:lstStyle/>
          <a:p>
            <a:r>
              <a:rPr lang="en-US" sz="1600" dirty="0" smtClean="0">
                <a:solidFill>
                  <a:schemeClr val="tx1">
                    <a:lumMod val="75000"/>
                    <a:lumOff val="25000"/>
                  </a:schemeClr>
                </a:solidFill>
                <a:latin typeface="Calibri" panose="020F0502020204030204" pitchFamily="34" charset="0"/>
              </a:rPr>
              <a:t>Stories &amp; positive outcomes</a:t>
            </a:r>
            <a:endParaRPr lang="en-US" sz="1600" dirty="0">
              <a:solidFill>
                <a:schemeClr val="tx1">
                  <a:lumMod val="75000"/>
                  <a:lumOff val="25000"/>
                </a:schemeClr>
              </a:solidFill>
              <a:latin typeface="Calibri" panose="020F0502020204030204" pitchFamily="34" charset="0"/>
            </a:endParaRPr>
          </a:p>
        </p:txBody>
      </p:sp>
      <p:sp>
        <p:nvSpPr>
          <p:cNvPr id="11" name="TextBox 10"/>
          <p:cNvSpPr txBox="1"/>
          <p:nvPr/>
        </p:nvSpPr>
        <p:spPr>
          <a:xfrm>
            <a:off x="6683596" y="6005062"/>
            <a:ext cx="1974155" cy="338554"/>
          </a:xfrm>
          <a:prstGeom prst="rect">
            <a:avLst/>
          </a:prstGeom>
          <a:noFill/>
        </p:spPr>
        <p:txBody>
          <a:bodyPr wrap="square" rtlCol="0">
            <a:spAutoFit/>
          </a:bodyPr>
          <a:lstStyle/>
          <a:p>
            <a:r>
              <a:rPr lang="en-US" sz="1600" dirty="0" smtClean="0">
                <a:solidFill>
                  <a:schemeClr val="tx1">
                    <a:lumMod val="75000"/>
                    <a:lumOff val="25000"/>
                  </a:schemeClr>
                </a:solidFill>
                <a:latin typeface="Calibri" panose="020F0502020204030204" pitchFamily="34" charset="0"/>
              </a:rPr>
              <a:t>Soliciting input</a:t>
            </a:r>
            <a:endParaRPr lang="en-US" sz="1600" dirty="0">
              <a:solidFill>
                <a:schemeClr val="tx1">
                  <a:lumMod val="75000"/>
                  <a:lumOff val="25000"/>
                </a:schemeClr>
              </a:solidFill>
              <a:latin typeface="Calibri" panose="020F0502020204030204" pitchFamily="34"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5417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55" y="1710047"/>
            <a:ext cx="8403179" cy="4571483"/>
          </a:xfrm>
        </p:spPr>
        <p:txBody>
          <a:bodyPr>
            <a:noAutofit/>
          </a:bodyPr>
          <a:lstStyle/>
          <a:p>
            <a:pPr marL="0" indent="0">
              <a:buClr>
                <a:schemeClr val="tx1">
                  <a:lumMod val="50000"/>
                  <a:lumOff val="50000"/>
                </a:schemeClr>
              </a:buClr>
              <a:buSzPct val="100000"/>
              <a:buNone/>
            </a:pPr>
            <a:r>
              <a:rPr lang="en-US" sz="3600" b="0" dirty="0" smtClean="0">
                <a:latin typeface="Calibri" panose="020F0502020204030204" pitchFamily="34" charset="0"/>
              </a:rPr>
              <a:t>Digital marketing and technology consulting for nonprofits and other worthy causes.</a:t>
            </a:r>
          </a:p>
          <a:p>
            <a:pPr marL="0" indent="0">
              <a:buClr>
                <a:schemeClr val="tx1">
                  <a:lumMod val="50000"/>
                  <a:lumOff val="50000"/>
                </a:schemeClr>
              </a:buClr>
              <a:buSzPct val="100000"/>
              <a:buNone/>
            </a:pPr>
            <a:r>
              <a:rPr lang="en-US" sz="2400" b="0" dirty="0" smtClean="0">
                <a:latin typeface="Calibri" panose="020F0502020204030204" pitchFamily="34" charset="0"/>
              </a:rPr>
              <a:t>To receive the full version of this presentation, email us:</a:t>
            </a:r>
          </a:p>
          <a:p>
            <a:pPr marL="0" indent="0">
              <a:buClr>
                <a:schemeClr val="tx1">
                  <a:lumMod val="50000"/>
                  <a:lumOff val="50000"/>
                </a:schemeClr>
              </a:buClr>
              <a:buSzPct val="100000"/>
              <a:buNone/>
            </a:pPr>
            <a:r>
              <a:rPr lang="en-US" sz="2400" b="0" dirty="0">
                <a:latin typeface="Calibri" panose="020F0502020204030204" pitchFamily="34" charset="0"/>
                <a:hlinkClick r:id="rId3"/>
              </a:rPr>
              <a:t>Louise@GlowstoneConsulting.com</a:t>
            </a:r>
            <a:endParaRPr lang="en-US" sz="2400" b="0" dirty="0">
              <a:latin typeface="Calibri" panose="020F0502020204030204" pitchFamily="34" charset="0"/>
            </a:endParaRPr>
          </a:p>
          <a:p>
            <a:pPr marL="0" indent="0">
              <a:buClr>
                <a:schemeClr val="tx1">
                  <a:lumMod val="50000"/>
                  <a:lumOff val="50000"/>
                </a:schemeClr>
              </a:buClr>
              <a:buSzPct val="100000"/>
              <a:buNone/>
            </a:pPr>
            <a:r>
              <a:rPr lang="en-US" sz="2400" b="0" dirty="0" smtClean="0">
                <a:latin typeface="Calibri" panose="020F0502020204030204" pitchFamily="34" charset="0"/>
                <a:hlinkClick r:id="rId4"/>
              </a:rPr>
              <a:t>Lara@GlowstoneConsulting.com</a:t>
            </a:r>
            <a:r>
              <a:rPr lang="en-US" sz="2400" b="0" dirty="0" smtClean="0">
                <a:latin typeface="Calibri" panose="020F0502020204030204" pitchFamily="34" charset="0"/>
              </a:rPr>
              <a:t> </a:t>
            </a:r>
          </a:p>
          <a:p>
            <a:pPr marL="0" indent="0">
              <a:buClr>
                <a:schemeClr val="tx1">
                  <a:lumMod val="50000"/>
                  <a:lumOff val="50000"/>
                </a:schemeClr>
              </a:buClr>
              <a:buSzPct val="100000"/>
              <a:buNone/>
            </a:pPr>
            <a:endParaRPr lang="en-US" sz="2800" b="0" dirty="0" smtClean="0">
              <a:latin typeface="Calibri" panose="020F0502020204030204" pitchFamily="34" charset="0"/>
            </a:endParaRPr>
          </a:p>
          <a:p>
            <a:pPr marL="0" indent="0" algn="ctr">
              <a:buClr>
                <a:schemeClr val="tx1">
                  <a:lumMod val="50000"/>
                  <a:lumOff val="50000"/>
                </a:schemeClr>
              </a:buClr>
              <a:buSzPct val="100000"/>
              <a:buNone/>
            </a:pPr>
            <a:r>
              <a:rPr lang="en-US" sz="2400" b="0" dirty="0" smtClean="0">
                <a:latin typeface="Calibri" panose="020F0502020204030204" pitchFamily="34" charset="0"/>
              </a:rPr>
              <a:t>www.glowstoneconsulting.com</a:t>
            </a:r>
            <a:endParaRPr lang="en-US" sz="2400" b="0" dirty="0">
              <a:latin typeface="Calibri" panose="020F0502020204030204" pitchFamily="34" charset="0"/>
            </a:endParaRPr>
          </a:p>
          <a:p>
            <a:pPr marL="0" indent="0">
              <a:buClr>
                <a:schemeClr val="tx1">
                  <a:lumMod val="50000"/>
                  <a:lumOff val="50000"/>
                </a:schemeClr>
              </a:buClr>
              <a:buSzPct val="100000"/>
              <a:buNone/>
            </a:pPr>
            <a:endParaRPr lang="en-US" sz="1800" dirty="0">
              <a:latin typeface="Calibri" panose="020F0502020204030204" pitchFamily="34" charset="0"/>
            </a:endParaRPr>
          </a:p>
        </p:txBody>
      </p:sp>
      <p:pic>
        <p:nvPicPr>
          <p:cNvPr id="7" name="Picture 6"/>
          <p:cNvPicPr>
            <a:picLocks noChangeAspect="1"/>
          </p:cNvPicPr>
          <p:nvPr/>
        </p:nvPicPr>
        <p:blipFill rotWithShape="1">
          <a:blip r:embed="rId5" cstate="email">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32852" b="36645"/>
          <a:stretch/>
        </p:blipFill>
        <p:spPr>
          <a:xfrm>
            <a:off x="9239" y="321746"/>
            <a:ext cx="3850578" cy="1174545"/>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60869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fontScale="90000"/>
          </a:bodyPr>
          <a:lstStyle/>
          <a:p>
            <a:pPr algn="ctr"/>
            <a:r>
              <a:rPr lang="en-US" sz="3100" dirty="0"/>
              <a:t>Pelham Reads!  Frankenstein</a:t>
            </a: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1800" i="1" cap="small" dirty="0" smtClean="0">
                <a:solidFill>
                  <a:schemeClr val="tx1">
                    <a:lumMod val="85000"/>
                    <a:lumOff val="15000"/>
                  </a:schemeClr>
                </a:solidFill>
                <a:latin typeface="Arial"/>
              </a:rPr>
              <a:t>Sponsored by:</a:t>
            </a:r>
            <a:r>
              <a:rPr lang="en-US" sz="1800" cap="small" dirty="0" smtClean="0">
                <a:solidFill>
                  <a:schemeClr val="tx1">
                    <a:lumMod val="85000"/>
                    <a:lumOff val="15000"/>
                  </a:schemeClr>
                </a:solidFill>
                <a:latin typeface="Arial"/>
              </a:rPr>
              <a:t/>
            </a:r>
            <a:br>
              <a:rPr lang="en-US" sz="1800" cap="small" dirty="0" smtClean="0">
                <a:solidFill>
                  <a:schemeClr val="tx1">
                    <a:lumMod val="85000"/>
                    <a:lumOff val="15000"/>
                  </a:schemeClr>
                </a:solidFill>
                <a:latin typeface="Arial"/>
              </a:rPr>
            </a:br>
            <a:r>
              <a:rPr lang="en-US" sz="1800" cap="small" dirty="0" smtClean="0">
                <a:solidFill>
                  <a:schemeClr val="tx1">
                    <a:lumMod val="85000"/>
                    <a:lumOff val="15000"/>
                  </a:schemeClr>
                </a:solidFill>
                <a:latin typeface="Arial"/>
              </a:rPr>
              <a:t>The Town of Pelham Public Library</a:t>
            </a:r>
            <a:br>
              <a:rPr lang="en-US" sz="1800" cap="small" dirty="0" smtClean="0">
                <a:solidFill>
                  <a:schemeClr val="tx1">
                    <a:lumMod val="85000"/>
                    <a:lumOff val="15000"/>
                  </a:schemeClr>
                </a:solidFill>
                <a:latin typeface="Arial"/>
              </a:rPr>
            </a:br>
            <a:r>
              <a:rPr lang="en-US" sz="1800" cap="small" dirty="0" smtClean="0">
                <a:solidFill>
                  <a:schemeClr val="tx1">
                    <a:lumMod val="85000"/>
                    <a:lumOff val="15000"/>
                  </a:schemeClr>
                </a:solidFill>
                <a:latin typeface="Arial"/>
              </a:rPr>
              <a:t>Friends of the Town of Pelham Public Library</a:t>
            </a:r>
            <a:br>
              <a:rPr lang="en-US" sz="1800" cap="small" dirty="0" smtClean="0">
                <a:solidFill>
                  <a:schemeClr val="tx1">
                    <a:lumMod val="85000"/>
                    <a:lumOff val="15000"/>
                  </a:schemeClr>
                </a:solidFill>
                <a:latin typeface="Arial"/>
              </a:rPr>
            </a:br>
            <a:r>
              <a:rPr lang="en-US" sz="1800" cap="small" dirty="0" smtClean="0">
                <a:solidFill>
                  <a:schemeClr val="tx1">
                    <a:lumMod val="85000"/>
                    <a:lumOff val="15000"/>
                  </a:schemeClr>
                </a:solidFill>
                <a:latin typeface="Arial"/>
              </a:rPr>
              <a:t>The Picture House</a:t>
            </a:r>
            <a:br>
              <a:rPr lang="en-US" sz="1800" cap="small" dirty="0" smtClean="0">
                <a:solidFill>
                  <a:schemeClr val="tx1">
                    <a:lumMod val="85000"/>
                    <a:lumOff val="15000"/>
                  </a:schemeClr>
                </a:solidFill>
                <a:latin typeface="Arial"/>
              </a:rPr>
            </a:br>
            <a:r>
              <a:rPr lang="en-US" sz="1800" cap="small" dirty="0" smtClean="0">
                <a:solidFill>
                  <a:schemeClr val="tx1">
                    <a:lumMod val="85000"/>
                    <a:lumOff val="15000"/>
                  </a:schemeClr>
                </a:solidFill>
                <a:latin typeface="Arial"/>
              </a:rPr>
              <a:t>Pelham Art Center</a:t>
            </a:r>
            <a:endParaRPr lang="en-US" sz="1800" cap="small" dirty="0">
              <a:solidFill>
                <a:schemeClr val="tx1">
                  <a:lumMod val="85000"/>
                  <a:lumOff val="15000"/>
                </a:schemeClr>
              </a:solidFill>
              <a:latin typeface="Arial"/>
            </a:endParaRPr>
          </a:p>
        </p:txBody>
      </p:sp>
      <p:pic>
        <p:nvPicPr>
          <p:cNvPr id="5" name="Content Placeholder 4" descr="PelhamReads.png"/>
          <p:cNvPicPr>
            <a:picLocks noGrp="1" noChangeAspect="1"/>
          </p:cNvPicPr>
          <p:nvPr>
            <p:ph idx="1"/>
          </p:nvPr>
        </p:nvPicPr>
        <p:blipFill>
          <a:blip r:embed="rId2"/>
          <a:srcRect t="-59992" b="-59992"/>
          <a:stretch>
            <a:fillRect/>
          </a:stretch>
        </p:blipFill>
        <p:spPr/>
      </p:pic>
      <p:sp>
        <p:nvSpPr>
          <p:cNvPr id="6" name="Slide Number Placeholder 5"/>
          <p:cNvSpPr>
            <a:spLocks noGrp="1"/>
          </p:cNvSpPr>
          <p:nvPr>
            <p:ph type="sldNum" sz="quarter" idx="12"/>
          </p:nvPr>
        </p:nvSpPr>
        <p:spPr/>
        <p:txBody>
          <a:bodyPr/>
          <a:lstStyle/>
          <a:p>
            <a:pPr>
              <a:defRPr/>
            </a:pPr>
            <a:fld id="{9A8FFC84-F9ED-4288-9C5B-9E54F7E189EE}"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27546" y="6356350"/>
            <a:ext cx="8359254" cy="365125"/>
          </a:xfrm>
        </p:spPr>
        <p:txBody>
          <a:bodyPr/>
          <a:lstStyle/>
          <a:p>
            <a:r>
              <a:rPr lang="en-US" dirty="0" smtClean="0"/>
              <a:t>Like Us on Facebook                                                                                                                                               www.pelhampact.org</a:t>
            </a:r>
            <a:endParaRPr lang="en-US" dirty="0"/>
          </a:p>
        </p:txBody>
      </p:sp>
      <p:sp>
        <p:nvSpPr>
          <p:cNvPr id="6" name="TextBox 5"/>
          <p:cNvSpPr txBox="1"/>
          <p:nvPr/>
        </p:nvSpPr>
        <p:spPr>
          <a:xfrm>
            <a:off x="6098952" y="5040927"/>
            <a:ext cx="2758444" cy="1200329"/>
          </a:xfrm>
          <a:prstGeom prst="rect">
            <a:avLst/>
          </a:prstGeom>
          <a:noFill/>
        </p:spPr>
        <p:txBody>
          <a:bodyPr wrap="square" rtlCol="0">
            <a:spAutoFit/>
          </a:bodyPr>
          <a:lstStyle/>
          <a:p>
            <a:r>
              <a:rPr lang="en-US" dirty="0"/>
              <a:t>Christine Spana</a:t>
            </a:r>
          </a:p>
          <a:p>
            <a:r>
              <a:rPr lang="en-US" dirty="0" smtClean="0"/>
              <a:t>Social </a:t>
            </a:r>
            <a:r>
              <a:rPr lang="en-US" dirty="0"/>
              <a:t>Marketing </a:t>
            </a:r>
            <a:r>
              <a:rPr lang="en-US" dirty="0" smtClean="0"/>
              <a:t>Manager/</a:t>
            </a:r>
          </a:p>
          <a:p>
            <a:r>
              <a:rPr lang="en-US" dirty="0" smtClean="0"/>
              <a:t>Project Coordinator</a:t>
            </a:r>
            <a:endParaRPr lang="en-US" dirty="0"/>
          </a:p>
          <a:p>
            <a:r>
              <a:rPr lang="en-US" dirty="0" smtClean="0"/>
              <a:t>pelpactmgr@gmail.com</a:t>
            </a:r>
            <a:endParaRPr lang="en-US" dirty="0"/>
          </a:p>
        </p:txBody>
      </p:sp>
      <p:pic>
        <p:nvPicPr>
          <p:cNvPr id="10" name="Picture 9"/>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56950" y="6324599"/>
            <a:ext cx="538163" cy="428625"/>
          </a:xfrm>
          <a:prstGeom prst="rect">
            <a:avLst/>
          </a:prstGeom>
        </p:spPr>
      </p:pic>
      <p:sp>
        <p:nvSpPr>
          <p:cNvPr id="7" name="Content Placeholder 6"/>
          <p:cNvSpPr>
            <a:spLocks noGrp="1"/>
          </p:cNvSpPr>
          <p:nvPr>
            <p:ph idx="1"/>
          </p:nvPr>
        </p:nvSpPr>
        <p:spPr/>
        <p:txBody>
          <a:bodyPr>
            <a:normAutofit/>
          </a:bodyPr>
          <a:lstStyle/>
          <a:p>
            <a:pPr marL="1828800" lvl="4" indent="0">
              <a:buNone/>
            </a:pPr>
            <a:endParaRPr lang="en-US" sz="4400" dirty="0" smtClean="0"/>
          </a:p>
          <a:p>
            <a:pPr marL="1828800" lvl="4" indent="0">
              <a:buNone/>
            </a:pPr>
            <a:endParaRPr lang="en-US" sz="4400" dirty="0" smtClean="0"/>
          </a:p>
          <a:p>
            <a:pPr marL="1828800" lvl="4" indent="0">
              <a:buNone/>
            </a:pPr>
            <a:r>
              <a:rPr lang="en-US" sz="4400" dirty="0" smtClean="0"/>
              <a:t> </a:t>
            </a:r>
            <a:r>
              <a:rPr lang="en-US" sz="5400" dirty="0" smtClean="0"/>
              <a:t>PACT Coalition</a:t>
            </a:r>
            <a:endParaRPr lang="en-US" sz="5400" dirty="0"/>
          </a:p>
        </p:txBody>
      </p:sp>
      <p:pic>
        <p:nvPicPr>
          <p:cNvPr id="11" name="Picture 10"/>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56950" y="244558"/>
            <a:ext cx="3733477" cy="132389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sz="3600" b="0" dirty="0" smtClean="0">
                <a:solidFill>
                  <a:schemeClr val="tx1"/>
                </a:solidFill>
              </a:rPr>
              <a:t>Mission</a:t>
            </a:r>
            <a:endParaRPr lang="en-US" sz="3600" b="0" dirty="0">
              <a:solidFill>
                <a:schemeClr val="tx1"/>
              </a:solidFill>
            </a:endParaRPr>
          </a:p>
        </p:txBody>
      </p:sp>
      <p:sp>
        <p:nvSpPr>
          <p:cNvPr id="3" name="Content Placeholder 2"/>
          <p:cNvSpPr>
            <a:spLocks noGrp="1"/>
          </p:cNvSpPr>
          <p:nvPr>
            <p:ph idx="1"/>
          </p:nvPr>
        </p:nvSpPr>
        <p:spPr>
          <a:xfrm>
            <a:off x="245660" y="1662985"/>
            <a:ext cx="8482084" cy="4525963"/>
          </a:xfrm>
        </p:spPr>
        <p:txBody>
          <a:bodyPr>
            <a:normAutofit/>
          </a:bodyPr>
          <a:lstStyle/>
          <a:p>
            <a:pPr>
              <a:spcBef>
                <a:spcPts val="2800"/>
              </a:spcBef>
            </a:pPr>
            <a:r>
              <a:rPr lang="en-US" sz="2800" b="0" dirty="0">
                <a:latin typeface="Arial"/>
              </a:rPr>
              <a:t>PACT is a </a:t>
            </a:r>
            <a:r>
              <a:rPr lang="en-US" sz="2800" b="0" dirty="0" smtClean="0">
                <a:latin typeface="Arial"/>
              </a:rPr>
              <a:t>community coalition encouraging youth </a:t>
            </a:r>
            <a:r>
              <a:rPr lang="en-US" sz="2800" b="0" dirty="0">
                <a:latin typeface="Arial"/>
              </a:rPr>
              <a:t>to </a:t>
            </a:r>
            <a:r>
              <a:rPr lang="en-US" sz="2800" b="0" dirty="0" smtClean="0">
                <a:latin typeface="Arial"/>
              </a:rPr>
              <a:t>make healthy</a:t>
            </a:r>
            <a:r>
              <a:rPr lang="en-US" sz="2800" b="0" dirty="0">
                <a:latin typeface="Arial"/>
              </a:rPr>
              <a:t>, </a:t>
            </a:r>
            <a:r>
              <a:rPr lang="en-US" sz="2800" b="0" dirty="0" smtClean="0">
                <a:latin typeface="Arial"/>
              </a:rPr>
              <a:t>safe </a:t>
            </a:r>
            <a:r>
              <a:rPr lang="en-US" sz="2800" b="0" dirty="0">
                <a:latin typeface="Arial"/>
              </a:rPr>
              <a:t>and </a:t>
            </a:r>
            <a:r>
              <a:rPr lang="en-US" sz="2800" b="0" dirty="0" smtClean="0">
                <a:latin typeface="Arial"/>
              </a:rPr>
              <a:t>substance-free choices</a:t>
            </a:r>
            <a:r>
              <a:rPr lang="en-US" sz="2800" b="0" dirty="0">
                <a:latin typeface="Arial"/>
              </a:rPr>
              <a:t>. </a:t>
            </a:r>
            <a:endParaRPr lang="en-US" sz="2800" b="0" dirty="0" smtClean="0">
              <a:latin typeface="Arial"/>
            </a:endParaRPr>
          </a:p>
          <a:p>
            <a:pPr>
              <a:spcBef>
                <a:spcPts val="2800"/>
              </a:spcBef>
            </a:pPr>
            <a:r>
              <a:rPr lang="en-US" sz="2800" b="0" dirty="0" smtClean="0">
                <a:latin typeface="Arial"/>
              </a:rPr>
              <a:t>Target Audience: </a:t>
            </a:r>
          </a:p>
          <a:p>
            <a:pPr lvl="1"/>
            <a:r>
              <a:rPr lang="en-US" sz="2400" dirty="0" smtClean="0">
                <a:latin typeface="Arial"/>
              </a:rPr>
              <a:t>Parents/Adult Community Members </a:t>
            </a:r>
          </a:p>
          <a:p>
            <a:pPr lvl="2"/>
            <a:r>
              <a:rPr lang="en-US" sz="2000" dirty="0" smtClean="0">
                <a:latin typeface="Arial"/>
              </a:rPr>
              <a:t>Campaigns: Family Time, Talk About It, </a:t>
            </a:r>
            <a:br>
              <a:rPr lang="en-US" sz="2000" dirty="0" smtClean="0">
                <a:latin typeface="Arial"/>
              </a:rPr>
            </a:br>
            <a:r>
              <a:rPr lang="en-US" sz="2000" dirty="0" smtClean="0">
                <a:latin typeface="Arial"/>
              </a:rPr>
              <a:t>Resources and Education  </a:t>
            </a:r>
          </a:p>
          <a:p>
            <a:pPr lvl="1"/>
            <a:r>
              <a:rPr lang="en-US" sz="2400" dirty="0" smtClean="0">
                <a:latin typeface="Arial"/>
              </a:rPr>
              <a:t>Youth</a:t>
            </a:r>
          </a:p>
          <a:p>
            <a:pPr lvl="2"/>
            <a:r>
              <a:rPr lang="en-US" sz="2000" dirty="0" smtClean="0">
                <a:latin typeface="Arial"/>
              </a:rPr>
              <a:t>Youth2Youth Events, Internships, Youth Summit, Speakers</a:t>
            </a:r>
          </a:p>
        </p:txBody>
      </p:sp>
      <p:sp>
        <p:nvSpPr>
          <p:cNvPr id="4" name="Footer Placeholder 3"/>
          <p:cNvSpPr>
            <a:spLocks noGrp="1"/>
          </p:cNvSpPr>
          <p:nvPr>
            <p:ph type="ftr" sz="quarter" idx="11"/>
          </p:nvPr>
        </p:nvSpPr>
        <p:spPr>
          <a:xfrm>
            <a:off x="627797" y="6356350"/>
            <a:ext cx="7942997" cy="365125"/>
          </a:xfrm>
        </p:spPr>
        <p:txBody>
          <a:bodyPr/>
          <a:lstStyle/>
          <a:p>
            <a:pPr algn="l"/>
            <a:r>
              <a:rPr lang="en-US" dirty="0" smtClean="0"/>
              <a:t>																	Like Us on Facebook                                                                                                                                      www.pelhampact.org</a:t>
            </a:r>
            <a:endParaRPr lang="en-US" dirty="0"/>
          </a:p>
        </p:txBody>
      </p:sp>
      <p:pic>
        <p:nvPicPr>
          <p:cNvPr id="5" name="Picture 4"/>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528550" y="442039"/>
            <a:ext cx="2279176" cy="808197"/>
          </a:xfrm>
          <a:prstGeom prst="rect">
            <a:avLst/>
          </a:prstGeom>
        </p:spPr>
      </p:pic>
      <p:pic>
        <p:nvPicPr>
          <p:cNvPr id="8" name="Picture 7"/>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57200" y="6379165"/>
            <a:ext cx="538163" cy="428625"/>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4434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b="0" dirty="0" smtClean="0">
                <a:solidFill>
                  <a:schemeClr val="tx1"/>
                </a:solidFill>
              </a:rPr>
              <a:t>          </a:t>
            </a:r>
            <a:r>
              <a:rPr lang="en-US" sz="3600" b="0" dirty="0" smtClean="0">
                <a:solidFill>
                  <a:schemeClr val="tx1"/>
                </a:solidFill>
              </a:rPr>
              <a:t>Social Media</a:t>
            </a:r>
            <a:endParaRPr lang="en-US" sz="3600" b="0" dirty="0">
              <a:solidFill>
                <a:schemeClr val="tx1"/>
              </a:solidFill>
            </a:endParaRPr>
          </a:p>
        </p:txBody>
      </p:sp>
      <p:sp>
        <p:nvSpPr>
          <p:cNvPr id="3" name="Content Placeholder 2"/>
          <p:cNvSpPr>
            <a:spLocks noGrp="1"/>
          </p:cNvSpPr>
          <p:nvPr>
            <p:ph idx="1"/>
          </p:nvPr>
        </p:nvSpPr>
        <p:spPr>
          <a:xfrm>
            <a:off x="457200" y="1265588"/>
            <a:ext cx="8482084" cy="5157102"/>
          </a:xfrm>
        </p:spPr>
        <p:txBody>
          <a:bodyPr>
            <a:noAutofit/>
          </a:bodyPr>
          <a:lstStyle/>
          <a:p>
            <a:r>
              <a:rPr lang="en-US" sz="2800" b="0" dirty="0" smtClean="0">
                <a:latin typeface="Arial"/>
              </a:rPr>
              <a:t>Facebook</a:t>
            </a:r>
          </a:p>
          <a:p>
            <a:pPr lvl="1"/>
            <a:r>
              <a:rPr lang="en-US" dirty="0" smtClean="0">
                <a:latin typeface="Arial"/>
              </a:rPr>
              <a:t>Connect Pelham </a:t>
            </a:r>
            <a:r>
              <a:rPr lang="en-US" dirty="0">
                <a:latin typeface="Arial"/>
              </a:rPr>
              <a:t>parents </a:t>
            </a:r>
            <a:r>
              <a:rPr lang="en-US" dirty="0" smtClean="0">
                <a:latin typeface="Arial"/>
              </a:rPr>
              <a:t>and </a:t>
            </a:r>
            <a:r>
              <a:rPr lang="en-US" dirty="0">
                <a:latin typeface="Arial"/>
              </a:rPr>
              <a:t>community </a:t>
            </a:r>
            <a:r>
              <a:rPr lang="en-US" dirty="0" smtClean="0">
                <a:latin typeface="Arial"/>
              </a:rPr>
              <a:t>members, Talking tips about </a:t>
            </a:r>
            <a:r>
              <a:rPr lang="en-US" dirty="0">
                <a:latin typeface="Arial"/>
              </a:rPr>
              <a:t>drugs and alcohol, </a:t>
            </a:r>
            <a:r>
              <a:rPr lang="en-US" dirty="0" smtClean="0">
                <a:latin typeface="Arial"/>
              </a:rPr>
              <a:t>Conversation </a:t>
            </a:r>
            <a:r>
              <a:rPr lang="en-US" dirty="0">
                <a:latin typeface="Arial"/>
              </a:rPr>
              <a:t>starters, </a:t>
            </a:r>
            <a:r>
              <a:rPr lang="en-US" dirty="0" smtClean="0">
                <a:latin typeface="Arial"/>
              </a:rPr>
              <a:t>Updates </a:t>
            </a:r>
            <a:r>
              <a:rPr lang="en-US" dirty="0">
                <a:latin typeface="Arial"/>
              </a:rPr>
              <a:t>on local </a:t>
            </a:r>
            <a:r>
              <a:rPr lang="en-US" dirty="0" smtClean="0">
                <a:latin typeface="Arial"/>
              </a:rPr>
              <a:t>events, Links </a:t>
            </a:r>
            <a:r>
              <a:rPr lang="en-US" dirty="0">
                <a:latin typeface="Arial"/>
              </a:rPr>
              <a:t>to articles and </a:t>
            </a:r>
            <a:r>
              <a:rPr lang="en-US" dirty="0" smtClean="0">
                <a:latin typeface="Arial"/>
              </a:rPr>
              <a:t>resources </a:t>
            </a:r>
          </a:p>
          <a:p>
            <a:pPr lvl="1">
              <a:buNone/>
            </a:pPr>
            <a:endParaRPr lang="en-US" dirty="0" smtClean="0">
              <a:latin typeface="Arial"/>
            </a:endParaRPr>
          </a:p>
          <a:p>
            <a:r>
              <a:rPr lang="en-US" sz="2800" b="0" dirty="0" smtClean="0">
                <a:latin typeface="Arial"/>
              </a:rPr>
              <a:t>Website</a:t>
            </a:r>
            <a:endParaRPr lang="en-US" sz="2000" dirty="0" smtClean="0">
              <a:latin typeface="Arial"/>
            </a:endParaRPr>
          </a:p>
          <a:p>
            <a:pPr lvl="1"/>
            <a:r>
              <a:rPr lang="en-US" dirty="0" smtClean="0">
                <a:latin typeface="Arial"/>
              </a:rPr>
              <a:t>Information about Coalition, Calendar of events, News articles, Youth Connections, Parent Resources, Drug and Alcohol Facts</a:t>
            </a:r>
          </a:p>
          <a:p>
            <a:pPr>
              <a:spcBef>
                <a:spcPts val="1872"/>
              </a:spcBef>
            </a:pPr>
            <a:r>
              <a:rPr lang="en-US" sz="2800" b="0" dirty="0" smtClean="0">
                <a:latin typeface="Arial"/>
              </a:rPr>
              <a:t>Twitter</a:t>
            </a:r>
          </a:p>
          <a:p>
            <a:pPr lvl="1"/>
            <a:r>
              <a:rPr lang="en-US" dirty="0" smtClean="0">
                <a:latin typeface="Arial"/>
              </a:rPr>
              <a:t>Tweet events, links to </a:t>
            </a:r>
            <a:r>
              <a:rPr lang="en-US" dirty="0" err="1" smtClean="0">
                <a:latin typeface="Arial"/>
              </a:rPr>
              <a:t>eBlasts</a:t>
            </a:r>
            <a:endParaRPr lang="en-US" dirty="0" smtClean="0">
              <a:latin typeface="Arial"/>
            </a:endParaRPr>
          </a:p>
          <a:p>
            <a:pPr>
              <a:spcBef>
                <a:spcPts val="1872"/>
              </a:spcBef>
            </a:pPr>
            <a:r>
              <a:rPr lang="en-US" sz="2800" b="0" dirty="0" smtClean="0">
                <a:latin typeface="Arial"/>
              </a:rPr>
              <a:t>iContact</a:t>
            </a:r>
          </a:p>
          <a:p>
            <a:pPr lvl="1"/>
            <a:r>
              <a:rPr lang="en-US" dirty="0" smtClean="0">
                <a:latin typeface="Arial"/>
              </a:rPr>
              <a:t>Newsletters, eBlasts, email lists, surveys</a:t>
            </a:r>
          </a:p>
        </p:txBody>
      </p:sp>
      <p:sp>
        <p:nvSpPr>
          <p:cNvPr id="4" name="Footer Placeholder 3"/>
          <p:cNvSpPr>
            <a:spLocks noGrp="1"/>
          </p:cNvSpPr>
          <p:nvPr>
            <p:ph type="ftr" sz="quarter" idx="11"/>
          </p:nvPr>
        </p:nvSpPr>
        <p:spPr>
          <a:xfrm>
            <a:off x="627797" y="6356350"/>
            <a:ext cx="7942997" cy="365125"/>
          </a:xfrm>
        </p:spPr>
        <p:txBody>
          <a:bodyPr/>
          <a:lstStyle/>
          <a:p>
            <a:pPr algn="l"/>
            <a:r>
              <a:rPr lang="en-US" dirty="0" smtClean="0"/>
              <a:t>																	Like Us on Facebook                                                                                                                                      www.pelhampact.org</a:t>
            </a:r>
            <a:endParaRPr lang="en-US" dirty="0"/>
          </a:p>
        </p:txBody>
      </p:sp>
      <p:pic>
        <p:nvPicPr>
          <p:cNvPr id="6" name="Picture 5" descr="family time.jpg"/>
          <p:cNvPicPr>
            <a:picLocks noChangeAspect="1"/>
          </p:cNvPicPr>
          <p:nvPr/>
        </p:nvPicPr>
        <p:blipFill>
          <a:blip r:embed="rId3"/>
          <a:stretch>
            <a:fillRect/>
          </a:stretch>
        </p:blipFill>
        <p:spPr>
          <a:xfrm>
            <a:off x="2606771" y="2926080"/>
            <a:ext cx="1116746" cy="805550"/>
          </a:xfrm>
          <a:prstGeom prst="rect">
            <a:avLst/>
          </a:prstGeom>
        </p:spPr>
      </p:pic>
      <p:pic>
        <p:nvPicPr>
          <p:cNvPr id="7" name="Picture 6" descr="talk about it bubble.jpg"/>
          <p:cNvPicPr>
            <a:picLocks noChangeAspect="1"/>
          </p:cNvPicPr>
          <p:nvPr/>
        </p:nvPicPr>
        <p:blipFill>
          <a:blip r:embed="rId4"/>
          <a:stretch>
            <a:fillRect/>
          </a:stretch>
        </p:blipFill>
        <p:spPr>
          <a:xfrm>
            <a:off x="4083693" y="2926080"/>
            <a:ext cx="976613" cy="805550"/>
          </a:xfrm>
          <a:prstGeom prst="rect">
            <a:avLst/>
          </a:prstGeom>
        </p:spPr>
      </p:pic>
      <p:pic>
        <p:nvPicPr>
          <p:cNvPr id="8" name="Picture 7"/>
          <p:cNvPicPr>
            <a:picLocks noChangeAspect="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57200" y="6379165"/>
            <a:ext cx="538163" cy="428625"/>
          </a:xfrm>
          <a:prstGeom prst="rect">
            <a:avLst/>
          </a:prstGeom>
        </p:spPr>
      </p:pic>
      <p:pic>
        <p:nvPicPr>
          <p:cNvPr id="9" name="Picture 8"/>
          <p:cNvPicPr>
            <a:picLocks noChangeAspect="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657067" y="457391"/>
            <a:ext cx="2279176" cy="808197"/>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1815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ppt_w</p:attrName>
                                        </p:attrNameLst>
                                      </p:cBhvr>
                                      <p:tavLst>
                                        <p:tav tm="0" fmla="#ppt_w*sin(2.5*pi*$)">
                                          <p:val>
                                            <p:fltVal val="0"/>
                                          </p:val>
                                        </p:tav>
                                        <p:tav tm="100000">
                                          <p:val>
                                            <p:fltVal val="1"/>
                                          </p:val>
                                        </p:tav>
                                      </p:tavLst>
                                    </p:anim>
                                    <p:anim calcmode="lin" valueType="num">
                                      <p:cBhvr>
                                        <p:cTn id="21" dur="2000" fill="hold"/>
                                        <p:tgtEl>
                                          <p:spTgt spid="6"/>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000"/>
                                        <p:tgtEl>
                                          <p:spTgt spid="7"/>
                                        </p:tgtEl>
                                      </p:cBhvr>
                                    </p:animEffect>
                                    <p:anim calcmode="lin" valueType="num">
                                      <p:cBhvr>
                                        <p:cTn id="25" dur="2000" fill="hold"/>
                                        <p:tgtEl>
                                          <p:spTgt spid="7"/>
                                        </p:tgtEl>
                                        <p:attrNameLst>
                                          <p:attrName>ppt_w</p:attrName>
                                        </p:attrNameLst>
                                      </p:cBhvr>
                                      <p:tavLst>
                                        <p:tav tm="0" fmla="#ppt_w*sin(2.5*pi*$)">
                                          <p:val>
                                            <p:fltVal val="0"/>
                                          </p:val>
                                        </p:tav>
                                        <p:tav tm="100000">
                                          <p:val>
                                            <p:fltVal val="1"/>
                                          </p:val>
                                        </p:tav>
                                      </p:tavLst>
                                    </p:anim>
                                    <p:anim calcmode="lin" valueType="num">
                                      <p:cBhvr>
                                        <p:cTn id="26"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715963"/>
          </a:xfrm>
        </p:spPr>
        <p:txBody>
          <a:bodyPr>
            <a:normAutofit/>
          </a:bodyPr>
          <a:lstStyle/>
          <a:p>
            <a:pPr algn="ctr"/>
            <a:r>
              <a:rPr lang="en-US" sz="2800" dirty="0"/>
              <a:t>Agenda</a:t>
            </a:r>
          </a:p>
        </p:txBody>
      </p:sp>
      <p:graphicFrame>
        <p:nvGraphicFramePr>
          <p:cNvPr id="8" name="Table 7"/>
          <p:cNvGraphicFramePr>
            <a:graphicFrameLocks noGrp="1"/>
          </p:cNvGraphicFramePr>
          <p:nvPr>
            <p:extLst>
              <p:ext uri="{D42A27DB-BD31-4B8C-83A1-F6EECF244321}">
                <p14:mod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428964445"/>
              </p:ext>
            </p:extLst>
          </p:nvPr>
        </p:nvGraphicFramePr>
        <p:xfrm>
          <a:off x="838200" y="990601"/>
          <a:ext cx="7543800" cy="5416305"/>
        </p:xfrm>
        <a:graphic>
          <a:graphicData uri="http://schemas.openxmlformats.org/drawingml/2006/table">
            <a:tbl>
              <a:tblPr firstRow="1" bandRow="1">
                <a:tableStyleId>{5C22544A-7EE6-4342-B048-85BDC9FD1C3A}</a:tableStyleId>
              </a:tblPr>
              <a:tblGrid>
                <a:gridCol w="1371600"/>
                <a:gridCol w="2895600"/>
                <a:gridCol w="3276600"/>
              </a:tblGrid>
              <a:tr h="296696">
                <a:tc>
                  <a:txBody>
                    <a:bodyPr/>
                    <a:lstStyle/>
                    <a:p>
                      <a:pPr algn="ctr"/>
                      <a:r>
                        <a:rPr lang="en-US" sz="1400" dirty="0" smtClean="0">
                          <a:latin typeface="Arial" pitchFamily="34" charset="0"/>
                          <a:cs typeface="Arial" pitchFamily="34" charset="0"/>
                        </a:rPr>
                        <a:t>Time </a:t>
                      </a:r>
                      <a:endParaRPr lang="en-US" sz="1400" dirty="0">
                        <a:latin typeface="Arial" pitchFamily="34" charset="0"/>
                        <a:cs typeface="Arial" pitchFamily="34" charset="0"/>
                      </a:endParaRPr>
                    </a:p>
                  </a:txBody>
                  <a:tcPr anchor="ctr">
                    <a:solidFill>
                      <a:srgbClr val="A50021"/>
                    </a:solidFill>
                  </a:tcPr>
                </a:tc>
                <a:tc>
                  <a:txBody>
                    <a:bodyPr/>
                    <a:lstStyle/>
                    <a:p>
                      <a:pPr algn="ctr"/>
                      <a:r>
                        <a:rPr lang="en-US" sz="1400" dirty="0" smtClean="0">
                          <a:latin typeface="Arial" pitchFamily="34" charset="0"/>
                          <a:cs typeface="Arial" pitchFamily="34" charset="0"/>
                        </a:rPr>
                        <a:t>Topic</a:t>
                      </a:r>
                      <a:endParaRPr lang="en-US" sz="1400" dirty="0">
                        <a:latin typeface="Arial" pitchFamily="34" charset="0"/>
                        <a:cs typeface="Arial" pitchFamily="34" charset="0"/>
                      </a:endParaRPr>
                    </a:p>
                  </a:txBody>
                  <a:tcPr anchor="ctr">
                    <a:solidFill>
                      <a:srgbClr val="A50021"/>
                    </a:solidFill>
                  </a:tcPr>
                </a:tc>
                <a:tc>
                  <a:txBody>
                    <a:bodyPr/>
                    <a:lstStyle/>
                    <a:p>
                      <a:pPr algn="ctr"/>
                      <a:r>
                        <a:rPr lang="en-US" sz="1400" dirty="0" smtClean="0">
                          <a:latin typeface="Arial" pitchFamily="34" charset="0"/>
                          <a:cs typeface="Arial" pitchFamily="34" charset="0"/>
                        </a:rPr>
                        <a:t>Speaker</a:t>
                      </a:r>
                      <a:r>
                        <a:rPr lang="en-US" sz="1400" baseline="0" dirty="0" smtClean="0">
                          <a:latin typeface="Arial" pitchFamily="34" charset="0"/>
                          <a:cs typeface="Arial" pitchFamily="34" charset="0"/>
                        </a:rPr>
                        <a:t> </a:t>
                      </a:r>
                      <a:endParaRPr lang="en-US" sz="1400" dirty="0">
                        <a:latin typeface="Arial" pitchFamily="34" charset="0"/>
                        <a:cs typeface="Arial" pitchFamily="34" charset="0"/>
                      </a:endParaRPr>
                    </a:p>
                  </a:txBody>
                  <a:tcPr anchor="ctr">
                    <a:solidFill>
                      <a:srgbClr val="A50021"/>
                    </a:solidFill>
                  </a:tcPr>
                </a:tc>
              </a:tr>
              <a:tr h="457199">
                <a:tc>
                  <a:txBody>
                    <a:bodyPr/>
                    <a:lstStyle/>
                    <a:p>
                      <a:pPr algn="l"/>
                      <a:r>
                        <a:rPr lang="en-US" sz="1100" b="0" dirty="0" smtClean="0">
                          <a:solidFill>
                            <a:srgbClr val="191919"/>
                          </a:solidFill>
                          <a:latin typeface="Arial" pitchFamily="34" charset="0"/>
                          <a:cs typeface="Arial" pitchFamily="34" charset="0"/>
                        </a:rPr>
                        <a:t>7:30 – 8:00</a:t>
                      </a:r>
                      <a:endParaRPr lang="en-US" sz="1100" b="0" dirty="0">
                        <a:solidFill>
                          <a:srgbClr val="191919"/>
                        </a:solidFill>
                        <a:latin typeface="Arial" pitchFamily="34" charset="0"/>
                        <a:cs typeface="Arial" pitchFamily="34" charset="0"/>
                      </a:endParaRPr>
                    </a:p>
                  </a:txBody>
                  <a:tcPr anchor="ctr">
                    <a:solidFill>
                      <a:schemeClr val="bg1">
                        <a:lumMod val="85000"/>
                      </a:schemeClr>
                    </a:solidFill>
                  </a:tcPr>
                </a:tc>
                <a:tc>
                  <a:txBody>
                    <a:bodyPr/>
                    <a:lstStyle/>
                    <a:p>
                      <a:pPr lvl="0"/>
                      <a:r>
                        <a:rPr lang="en-US" sz="1100" b="0" dirty="0" smtClean="0">
                          <a:solidFill>
                            <a:srgbClr val="191919"/>
                          </a:solidFill>
                          <a:latin typeface="Arial" pitchFamily="34" charset="0"/>
                          <a:cs typeface="Arial" pitchFamily="34" charset="0"/>
                        </a:rPr>
                        <a:t>Arrival / Networking</a:t>
                      </a:r>
                      <a:endParaRPr lang="en-US" sz="1100" b="0" dirty="0">
                        <a:solidFill>
                          <a:srgbClr val="191919"/>
                        </a:solidFill>
                        <a:latin typeface="Arial" pitchFamily="34" charset="0"/>
                        <a:cs typeface="Arial" pitchFamily="34" charset="0"/>
                      </a:endParaRPr>
                    </a:p>
                  </a:txBody>
                  <a:tcPr anchor="ctr">
                    <a:solidFill>
                      <a:schemeClr val="bg1">
                        <a:lumMod val="85000"/>
                      </a:schemeClr>
                    </a:solidFill>
                  </a:tcPr>
                </a:tc>
                <a:tc>
                  <a:txBody>
                    <a:bodyPr/>
                    <a:lstStyle/>
                    <a:p>
                      <a:pPr algn="ctr"/>
                      <a:endParaRPr lang="en-US" sz="1100" b="0" dirty="0">
                        <a:solidFill>
                          <a:srgbClr val="191919"/>
                        </a:solidFill>
                        <a:latin typeface="Arial" pitchFamily="34" charset="0"/>
                        <a:cs typeface="Arial" pitchFamily="34" charset="0"/>
                      </a:endParaRPr>
                    </a:p>
                  </a:txBody>
                  <a:tcPr anchor="ctr">
                    <a:solidFill>
                      <a:schemeClr val="bg1">
                        <a:lumMod val="85000"/>
                      </a:schemeClr>
                    </a:solidFill>
                  </a:tcPr>
                </a:tc>
              </a:tr>
              <a:tr h="609600">
                <a:tc>
                  <a:txBody>
                    <a:bodyPr/>
                    <a:lstStyle/>
                    <a:p>
                      <a:pPr algn="l"/>
                      <a:r>
                        <a:rPr lang="en-US" sz="1100" b="0" dirty="0" smtClean="0">
                          <a:solidFill>
                            <a:srgbClr val="191919"/>
                          </a:solidFill>
                          <a:latin typeface="Arial" pitchFamily="34" charset="0"/>
                          <a:cs typeface="Arial" pitchFamily="34" charset="0"/>
                        </a:rPr>
                        <a:t>8:00 – 8:05</a:t>
                      </a: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rgbClr val="191919"/>
                          </a:solidFill>
                          <a:latin typeface="Arial" pitchFamily="34" charset="0"/>
                          <a:cs typeface="Arial" pitchFamily="34" charset="0"/>
                        </a:rPr>
                        <a:t>Welcome</a:t>
                      </a:r>
                      <a:r>
                        <a:rPr lang="en-US" sz="1100" b="0" baseline="0" dirty="0" smtClean="0">
                          <a:solidFill>
                            <a:srgbClr val="191919"/>
                          </a:solidFill>
                          <a:latin typeface="Arial" pitchFamily="34" charset="0"/>
                          <a:cs typeface="Arial"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baseline="0" dirty="0" smtClean="0">
                          <a:solidFill>
                            <a:srgbClr val="191919"/>
                          </a:solidFill>
                          <a:latin typeface="Arial" pitchFamily="34" charset="0"/>
                          <a:cs typeface="Arial" pitchFamily="34" charset="0"/>
                        </a:rPr>
                        <a:t>Junior League of Pelham Overview</a:t>
                      </a:r>
                      <a:endParaRPr lang="en-US" sz="1100" b="0" dirty="0" smtClean="0">
                        <a:solidFill>
                          <a:srgbClr val="191919"/>
                        </a:solidFill>
                        <a:latin typeface="Arial" pitchFamily="34" charset="0"/>
                        <a:cs typeface="Arial" pitchFamily="34" charset="0"/>
                      </a:endParaRPr>
                    </a:p>
                  </a:txBody>
                  <a:tcPr anchor="ctr">
                    <a:noFill/>
                  </a:tcPr>
                </a:tc>
                <a:tc>
                  <a:txBody>
                    <a:bodyPr/>
                    <a:lstStyle/>
                    <a:p>
                      <a:pPr algn="l"/>
                      <a:r>
                        <a:rPr lang="en-US" sz="1100" b="0" dirty="0" smtClean="0">
                          <a:solidFill>
                            <a:srgbClr val="191919"/>
                          </a:solidFill>
                          <a:latin typeface="Arial" pitchFamily="34" charset="0"/>
                          <a:cs typeface="Arial" pitchFamily="34" charset="0"/>
                        </a:rPr>
                        <a:t>Tyson Newton Stephens:  President,</a:t>
                      </a:r>
                      <a:r>
                        <a:rPr lang="en-US" sz="1100" b="0" baseline="0" dirty="0" smtClean="0">
                          <a:solidFill>
                            <a:srgbClr val="191919"/>
                          </a:solidFill>
                          <a:latin typeface="Arial" pitchFamily="34" charset="0"/>
                          <a:cs typeface="Arial" pitchFamily="34" charset="0"/>
                        </a:rPr>
                        <a:t> Junior League of Pelham (JLP)</a:t>
                      </a:r>
                    </a:p>
                  </a:txBody>
                  <a:tcPr anchor="ctr">
                    <a:noFill/>
                  </a:tcPr>
                </a:tc>
              </a:tr>
              <a:tr h="4852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dirty="0" smtClean="0">
                          <a:solidFill>
                            <a:srgbClr val="191919"/>
                          </a:solidFill>
                          <a:latin typeface="Arial" pitchFamily="34" charset="0"/>
                          <a:ea typeface="+mn-ea"/>
                          <a:cs typeface="Arial" pitchFamily="34" charset="0"/>
                        </a:rPr>
                        <a:t>8:05</a:t>
                      </a:r>
                      <a:r>
                        <a:rPr lang="en-US" sz="1100" b="0" kern="1200" baseline="0" dirty="0" smtClean="0">
                          <a:solidFill>
                            <a:srgbClr val="191919"/>
                          </a:solidFill>
                          <a:latin typeface="Arial" pitchFamily="34" charset="0"/>
                          <a:ea typeface="+mn-ea"/>
                          <a:cs typeface="Arial" pitchFamily="34" charset="0"/>
                        </a:rPr>
                        <a:t> – 8:10</a:t>
                      </a:r>
                      <a:endParaRPr lang="en-US" sz="1100" b="0" kern="1200" dirty="0">
                        <a:solidFill>
                          <a:srgbClr val="191919"/>
                        </a:solidFill>
                        <a:latin typeface="Arial" pitchFamily="34" charset="0"/>
                        <a:ea typeface="+mn-ea"/>
                        <a:cs typeface="Arial" pitchFamily="34" charset="0"/>
                      </a:endParaRP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smtClean="0">
                          <a:solidFill>
                            <a:srgbClr val="191919"/>
                          </a:solidFill>
                          <a:latin typeface="Arial" pitchFamily="34" charset="0"/>
                          <a:ea typeface="+mn-ea"/>
                          <a:cs typeface="Arial" pitchFamily="34" charset="0"/>
                        </a:rPr>
                        <a:t>Connections:</a:t>
                      </a:r>
                      <a:r>
                        <a:rPr lang="en-US" sz="1100" b="0" kern="1200" baseline="0" dirty="0" smtClean="0">
                          <a:solidFill>
                            <a:srgbClr val="191919"/>
                          </a:solidFill>
                          <a:latin typeface="Arial" pitchFamily="34" charset="0"/>
                          <a:ea typeface="+mn-ea"/>
                          <a:cs typeface="Arial" pitchFamily="34" charset="0"/>
                        </a:rPr>
                        <a:t> Using Social Media to Promote Your Nonprofit’s Mission</a:t>
                      </a:r>
                      <a:endParaRPr lang="en-US" sz="1100" b="0" kern="1200" dirty="0">
                        <a:solidFill>
                          <a:srgbClr val="191919"/>
                        </a:solidFill>
                        <a:latin typeface="Arial" pitchFamily="34" charset="0"/>
                        <a:ea typeface="+mn-ea"/>
                        <a:cs typeface="Arial" pitchFamily="34" charset="0"/>
                      </a:endParaRPr>
                    </a:p>
                  </a:txBody>
                  <a:tcPr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smtClean="0">
                          <a:solidFill>
                            <a:srgbClr val="191919"/>
                          </a:solidFill>
                          <a:latin typeface="Arial" pitchFamily="34" charset="0"/>
                          <a:cs typeface="Arial" pitchFamily="34" charset="0"/>
                        </a:rPr>
                        <a:t>Kathy Ellis:  Co-Chair, JLP Community &amp; Public Affairs</a:t>
                      </a:r>
                    </a:p>
                  </a:txBody>
                  <a:tcPr anchor="ctr">
                    <a:solidFill>
                      <a:schemeClr val="bg1">
                        <a:lumMod val="85000"/>
                      </a:schemeClr>
                    </a:solidFill>
                  </a:tcPr>
                </a:tc>
              </a:tr>
              <a:tr h="4426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dirty="0" smtClean="0">
                          <a:solidFill>
                            <a:srgbClr val="191919"/>
                          </a:solidFill>
                          <a:latin typeface="Arial" pitchFamily="34" charset="0"/>
                          <a:ea typeface="+mn-ea"/>
                          <a:cs typeface="Arial" pitchFamily="34" charset="0"/>
                        </a:rPr>
                        <a:t>8:10 – 8:15</a:t>
                      </a:r>
                      <a:endParaRPr lang="en-US" sz="1100" b="0" kern="1200" dirty="0">
                        <a:solidFill>
                          <a:srgbClr val="191919"/>
                        </a:solidFill>
                        <a:latin typeface="Arial" pitchFamily="34" charset="0"/>
                        <a:ea typeface="+mn-ea"/>
                        <a:cs typeface="Arial" pitchFamily="34" charset="0"/>
                      </a:endParaRP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smtClean="0">
                          <a:solidFill>
                            <a:srgbClr val="191919"/>
                          </a:solidFill>
                          <a:latin typeface="Arial" pitchFamily="34" charset="0"/>
                          <a:ea typeface="+mn-ea"/>
                          <a:cs typeface="Arial" pitchFamily="34" charset="0"/>
                        </a:rPr>
                        <a:t>Burbio demonstration</a:t>
                      </a:r>
                      <a:endParaRPr lang="en-US" sz="1100" b="0" kern="1200" dirty="0">
                        <a:solidFill>
                          <a:srgbClr val="191919"/>
                        </a:solidFill>
                        <a:latin typeface="Arial" pitchFamily="34" charset="0"/>
                        <a:ea typeface="+mn-ea"/>
                        <a:cs typeface="Arial" pitchFamily="34" charset="0"/>
                      </a:endParaRPr>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smtClean="0">
                          <a:solidFill>
                            <a:srgbClr val="191919"/>
                          </a:solidFill>
                          <a:latin typeface="Arial" pitchFamily="34" charset="0"/>
                          <a:cs typeface="Arial" pitchFamily="34" charset="0"/>
                        </a:rPr>
                        <a:t>Julie Roche: Creator, Burbio.com</a:t>
                      </a:r>
                    </a:p>
                  </a:txBody>
                  <a:tcPr anchor="ctr">
                    <a:noFill/>
                  </a:tcPr>
                </a:tc>
              </a:tr>
              <a:tr h="514376">
                <a:tc>
                  <a:txBody>
                    <a:bodyPr/>
                    <a:lstStyle/>
                    <a:p>
                      <a:pPr algn="l"/>
                      <a:r>
                        <a:rPr lang="en-US" sz="1100" b="0" dirty="0" smtClean="0">
                          <a:solidFill>
                            <a:srgbClr val="191919"/>
                          </a:solidFill>
                          <a:latin typeface="Arial" pitchFamily="34" charset="0"/>
                          <a:cs typeface="Arial" pitchFamily="34" charset="0"/>
                        </a:rPr>
                        <a:t>8:15 - 8:25</a:t>
                      </a:r>
                      <a:endParaRPr lang="en-US" sz="1100" b="0" dirty="0">
                        <a:solidFill>
                          <a:srgbClr val="191919"/>
                        </a:solidFill>
                        <a:latin typeface="Arial" pitchFamily="34" charset="0"/>
                        <a:cs typeface="Arial" pitchFamily="34" charset="0"/>
                      </a:endParaRP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smtClean="0">
                          <a:solidFill>
                            <a:srgbClr val="191919"/>
                          </a:solidFill>
                          <a:latin typeface="Arial" pitchFamily="34" charset="0"/>
                          <a:cs typeface="Arial" pitchFamily="34" charset="0"/>
                        </a:rPr>
                        <a:t>Glowstone Consulting</a:t>
                      </a:r>
                      <a:endParaRPr lang="en-US" sz="1100" b="0" i="1" dirty="0" smtClean="0">
                        <a:solidFill>
                          <a:srgbClr val="191919"/>
                        </a:solidFill>
                        <a:latin typeface="Arial" pitchFamily="34" charset="0"/>
                        <a:cs typeface="Arial" pitchFamily="34" charset="0"/>
                      </a:endParaRPr>
                    </a:p>
                  </a:txBody>
                  <a:tcPr anchor="ctr">
                    <a:solidFill>
                      <a:schemeClr val="bg1">
                        <a:lumMod val="85000"/>
                      </a:schemeClr>
                    </a:solidFill>
                  </a:tcPr>
                </a:tc>
                <a:tc>
                  <a:txBody>
                    <a:bodyPr/>
                    <a:lstStyle/>
                    <a:p>
                      <a:pPr algn="l"/>
                      <a:r>
                        <a:rPr lang="en-US" sz="1100" b="0" dirty="0" smtClean="0">
                          <a:solidFill>
                            <a:srgbClr val="191919"/>
                          </a:solidFill>
                          <a:latin typeface="Arial" pitchFamily="34" charset="0"/>
                          <a:cs typeface="Arial" pitchFamily="34" charset="0"/>
                        </a:rPr>
                        <a:t>Lara</a:t>
                      </a:r>
                      <a:r>
                        <a:rPr lang="en-US" sz="1100" b="0" baseline="0" dirty="0" smtClean="0">
                          <a:solidFill>
                            <a:srgbClr val="191919"/>
                          </a:solidFill>
                          <a:latin typeface="Arial" pitchFamily="34" charset="0"/>
                          <a:cs typeface="Arial" pitchFamily="34" charset="0"/>
                        </a:rPr>
                        <a:t> Hejtmanek: Glowstone Consulting</a:t>
                      </a:r>
                      <a:endParaRPr lang="en-US" sz="1100" b="0" dirty="0">
                        <a:solidFill>
                          <a:srgbClr val="191919"/>
                        </a:solidFill>
                        <a:latin typeface="Arial" pitchFamily="34" charset="0"/>
                        <a:cs typeface="Arial" pitchFamily="34" charset="0"/>
                      </a:endParaRPr>
                    </a:p>
                  </a:txBody>
                  <a:tcPr anchor="ctr">
                    <a:solidFill>
                      <a:schemeClr val="bg1">
                        <a:lumMod val="85000"/>
                      </a:schemeClr>
                    </a:solidFill>
                  </a:tcPr>
                </a:tc>
              </a:tr>
              <a:tr h="5785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dirty="0" smtClean="0">
                          <a:solidFill>
                            <a:srgbClr val="191919"/>
                          </a:solidFill>
                          <a:latin typeface="Arial" pitchFamily="34" charset="0"/>
                          <a:cs typeface="Arial" pitchFamily="34" charset="0"/>
                        </a:rPr>
                        <a:t>8:25</a:t>
                      </a:r>
                      <a:r>
                        <a:rPr lang="en-US" sz="1100" b="0" i="0" baseline="0" dirty="0" smtClean="0">
                          <a:solidFill>
                            <a:srgbClr val="191919"/>
                          </a:solidFill>
                          <a:latin typeface="Arial" pitchFamily="34" charset="0"/>
                          <a:cs typeface="Arial" pitchFamily="34" charset="0"/>
                        </a:rPr>
                        <a:t> </a:t>
                      </a:r>
                      <a:r>
                        <a:rPr lang="en-US" sz="1100" b="0" i="0" dirty="0" smtClean="0">
                          <a:solidFill>
                            <a:srgbClr val="191919"/>
                          </a:solidFill>
                          <a:latin typeface="Arial" pitchFamily="34" charset="0"/>
                          <a:cs typeface="Arial" pitchFamily="34" charset="0"/>
                        </a:rPr>
                        <a:t>– 8:30</a:t>
                      </a:r>
                    </a:p>
                  </a:txBody>
                  <a:tcPr anchor="ctr">
                    <a:noFill/>
                  </a:tcPr>
                </a:tc>
                <a:tc>
                  <a:txBody>
                    <a:bodyPr/>
                    <a:lstStyle/>
                    <a:p>
                      <a:pPr lvl="0"/>
                      <a:r>
                        <a:rPr lang="en-US" sz="1100" dirty="0" smtClean="0">
                          <a:solidFill>
                            <a:srgbClr val="191919"/>
                          </a:solidFill>
                          <a:latin typeface="Arial" charset="0"/>
                          <a:cs typeface="Arial" charset="0"/>
                        </a:rPr>
                        <a:t>Friends of the Pelham Library</a:t>
                      </a:r>
                    </a:p>
                    <a:p>
                      <a:pPr lvl="0"/>
                      <a:r>
                        <a:rPr lang="en-US" sz="1100" b="0" i="0" dirty="0" smtClean="0">
                          <a:solidFill>
                            <a:srgbClr val="191919"/>
                          </a:solidFill>
                          <a:latin typeface="Arial" charset="0"/>
                          <a:cs typeface="Arial" charset="0"/>
                        </a:rPr>
                        <a:t>-</a:t>
                      </a:r>
                      <a:r>
                        <a:rPr lang="en-US" sz="1100" b="0" i="0" baseline="0" dirty="0" smtClean="0">
                          <a:solidFill>
                            <a:srgbClr val="191919"/>
                          </a:solidFill>
                          <a:latin typeface="Arial" charset="0"/>
                          <a:cs typeface="Arial" charset="0"/>
                        </a:rPr>
                        <a:t> Using Social Media to promote Pelham Reads!</a:t>
                      </a:r>
                      <a:endParaRPr lang="en-US" sz="1100" b="0" i="0" dirty="0">
                        <a:solidFill>
                          <a:srgbClr val="191919"/>
                        </a:solidFill>
                        <a:latin typeface="Arial" pitchFamily="34" charset="0"/>
                        <a:cs typeface="Arial" pitchFamily="34" charset="0"/>
                      </a:endParaRPr>
                    </a:p>
                  </a:txBody>
                  <a:tcPr anchor="ctr">
                    <a:noFill/>
                  </a:tcPr>
                </a:tc>
                <a:tc>
                  <a:txBody>
                    <a:bodyPr/>
                    <a:lstStyle/>
                    <a:p>
                      <a:pPr algn="l"/>
                      <a:r>
                        <a:rPr lang="en-US" sz="1100" b="0" i="0" dirty="0" smtClean="0">
                          <a:solidFill>
                            <a:srgbClr val="191919"/>
                          </a:solidFill>
                          <a:latin typeface="Arial" pitchFamily="34" charset="0"/>
                          <a:cs typeface="Arial" pitchFamily="34" charset="0"/>
                        </a:rPr>
                        <a:t>Rich Zahradnik: Friends</a:t>
                      </a:r>
                      <a:r>
                        <a:rPr lang="en-US" sz="1100" b="0" i="0" baseline="0" dirty="0" smtClean="0">
                          <a:solidFill>
                            <a:srgbClr val="191919"/>
                          </a:solidFill>
                          <a:latin typeface="Arial" pitchFamily="34" charset="0"/>
                          <a:cs typeface="Arial" pitchFamily="34" charset="0"/>
                        </a:rPr>
                        <a:t> of the Town of Pelham Public Library</a:t>
                      </a:r>
                      <a:endParaRPr lang="en-US" sz="1100" b="0" i="0" dirty="0">
                        <a:solidFill>
                          <a:srgbClr val="191919"/>
                        </a:solidFill>
                        <a:latin typeface="Arial" pitchFamily="34" charset="0"/>
                        <a:cs typeface="Arial" pitchFamily="34" charset="0"/>
                      </a:endParaRPr>
                    </a:p>
                  </a:txBody>
                  <a:tcPr anchor="ctr">
                    <a:noFill/>
                  </a:tcPr>
                </a:tc>
              </a:tr>
              <a:tr h="5785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rgbClr val="191919"/>
                          </a:solidFill>
                          <a:latin typeface="Arial" pitchFamily="34" charset="0"/>
                          <a:cs typeface="Arial" pitchFamily="34" charset="0"/>
                        </a:rPr>
                        <a:t>8:30</a:t>
                      </a:r>
                      <a:r>
                        <a:rPr lang="en-US" sz="1100" b="0" baseline="0" dirty="0" smtClean="0">
                          <a:solidFill>
                            <a:srgbClr val="191919"/>
                          </a:solidFill>
                          <a:latin typeface="Arial" pitchFamily="34" charset="0"/>
                          <a:cs typeface="Arial" pitchFamily="34" charset="0"/>
                        </a:rPr>
                        <a:t> </a:t>
                      </a:r>
                      <a:r>
                        <a:rPr lang="en-US" sz="1100" b="0" dirty="0" smtClean="0">
                          <a:solidFill>
                            <a:srgbClr val="191919"/>
                          </a:solidFill>
                          <a:latin typeface="Arial" pitchFamily="34" charset="0"/>
                          <a:cs typeface="Arial" pitchFamily="34" charset="0"/>
                        </a:rPr>
                        <a:t>- 8:35</a:t>
                      </a:r>
                    </a:p>
                  </a:txBody>
                  <a:tcPr anchor="ctr">
                    <a:solidFill>
                      <a:schemeClr val="bg1">
                        <a:lumMod val="85000"/>
                      </a:schemeClr>
                    </a:solidFill>
                  </a:tcPr>
                </a:tc>
                <a:tc>
                  <a:txBody>
                    <a:bodyPr/>
                    <a:lstStyle/>
                    <a:p>
                      <a:pPr lvl="0"/>
                      <a:r>
                        <a:rPr lang="en-US" sz="1100" b="0" dirty="0" smtClean="0">
                          <a:solidFill>
                            <a:srgbClr val="191919"/>
                          </a:solidFill>
                          <a:latin typeface="Arial" pitchFamily="34" charset="0"/>
                          <a:cs typeface="Arial" pitchFamily="34" charset="0"/>
                        </a:rPr>
                        <a:t>PACT</a:t>
                      </a:r>
                    </a:p>
                    <a:p>
                      <a:pPr lvl="0"/>
                      <a:r>
                        <a:rPr lang="en-US" sz="1100" b="0" dirty="0" smtClean="0">
                          <a:solidFill>
                            <a:srgbClr val="191919"/>
                          </a:solidFill>
                          <a:latin typeface="Arial" pitchFamily="34" charset="0"/>
                          <a:cs typeface="Arial" pitchFamily="34" charset="0"/>
                        </a:rPr>
                        <a:t>- Connecting</a:t>
                      </a:r>
                      <a:r>
                        <a:rPr lang="en-US" sz="1100" b="0" baseline="0" dirty="0" smtClean="0">
                          <a:solidFill>
                            <a:srgbClr val="191919"/>
                          </a:solidFill>
                          <a:latin typeface="Arial" pitchFamily="34" charset="0"/>
                          <a:cs typeface="Arial" pitchFamily="34" charset="0"/>
                        </a:rPr>
                        <a:t> with teens &amp; parents through social media</a:t>
                      </a:r>
                      <a:endParaRPr lang="en-US" sz="1100" b="0" dirty="0">
                        <a:solidFill>
                          <a:srgbClr val="191919"/>
                        </a:solidFill>
                        <a:latin typeface="Arial" pitchFamily="34" charset="0"/>
                        <a:cs typeface="Arial" pitchFamily="34" charset="0"/>
                      </a:endParaRPr>
                    </a:p>
                  </a:txBody>
                  <a:tcPr anchor="ctr">
                    <a:solidFill>
                      <a:schemeClr val="bg1">
                        <a:lumMod val="85000"/>
                      </a:schemeClr>
                    </a:solidFill>
                  </a:tcPr>
                </a:tc>
                <a:tc>
                  <a:txBody>
                    <a:bodyPr/>
                    <a:lstStyle/>
                    <a:p>
                      <a:pPr algn="l"/>
                      <a:r>
                        <a:rPr lang="en-US" sz="1100" b="0" dirty="0" smtClean="0">
                          <a:solidFill>
                            <a:srgbClr val="191919"/>
                          </a:solidFill>
                          <a:latin typeface="Arial" pitchFamily="34" charset="0"/>
                          <a:cs typeface="Arial" pitchFamily="34" charset="0"/>
                        </a:rPr>
                        <a:t>Christine Spana: Social Marketing Manager, PACT</a:t>
                      </a:r>
                      <a:endParaRPr lang="en-US" sz="1100" b="0" dirty="0">
                        <a:solidFill>
                          <a:srgbClr val="191919"/>
                        </a:solidFill>
                        <a:latin typeface="Arial" pitchFamily="34" charset="0"/>
                        <a:cs typeface="Arial" pitchFamily="34" charset="0"/>
                      </a:endParaRPr>
                    </a:p>
                  </a:txBody>
                  <a:tcPr anchor="ctr">
                    <a:solidFill>
                      <a:schemeClr val="bg1">
                        <a:lumMod val="85000"/>
                      </a:schemeClr>
                    </a:solidFill>
                  </a:tcPr>
                </a:tc>
              </a:tr>
              <a:tr h="417089">
                <a:tc>
                  <a:txBody>
                    <a:bodyPr/>
                    <a:lstStyle/>
                    <a:p>
                      <a:pPr algn="l"/>
                      <a:r>
                        <a:rPr lang="en-US" sz="1100" b="0" dirty="0" smtClean="0">
                          <a:solidFill>
                            <a:srgbClr val="191919"/>
                          </a:solidFill>
                          <a:latin typeface="Arial" pitchFamily="34" charset="0"/>
                          <a:cs typeface="Arial" pitchFamily="34" charset="0"/>
                        </a:rPr>
                        <a:t>8:35 – 8:50</a:t>
                      </a:r>
                      <a:endParaRPr lang="en-US" sz="1100" b="0" dirty="0">
                        <a:solidFill>
                          <a:srgbClr val="191919"/>
                        </a:solidFill>
                        <a:latin typeface="Arial" pitchFamily="34" charset="0"/>
                        <a:cs typeface="Arial" pitchFamily="34" charset="0"/>
                      </a:endParaRPr>
                    </a:p>
                  </a:txBody>
                  <a:tcPr anchor="ctr">
                    <a:noFill/>
                  </a:tcPr>
                </a:tc>
                <a:tc>
                  <a:txBody>
                    <a:bodyPr/>
                    <a:lstStyle/>
                    <a:p>
                      <a:pPr lvl="0"/>
                      <a:r>
                        <a:rPr lang="en-US" sz="1100" b="0" dirty="0" smtClean="0">
                          <a:solidFill>
                            <a:srgbClr val="191919"/>
                          </a:solidFill>
                          <a:latin typeface="Arial" pitchFamily="34" charset="0"/>
                          <a:cs typeface="Arial" pitchFamily="34" charset="0"/>
                        </a:rPr>
                        <a:t>Group</a:t>
                      </a:r>
                      <a:r>
                        <a:rPr lang="en-US" sz="1100" b="0" baseline="0" dirty="0" smtClean="0">
                          <a:solidFill>
                            <a:srgbClr val="191919"/>
                          </a:solidFill>
                          <a:latin typeface="Arial" pitchFamily="34" charset="0"/>
                          <a:cs typeface="Arial" pitchFamily="34" charset="0"/>
                        </a:rPr>
                        <a:t> Discussion / Feedback</a:t>
                      </a:r>
                      <a:endParaRPr lang="en-US" sz="1100" b="0" dirty="0">
                        <a:solidFill>
                          <a:srgbClr val="191919"/>
                        </a:solidFill>
                        <a:latin typeface="Arial" pitchFamily="34" charset="0"/>
                        <a:cs typeface="Arial" pitchFamily="34" charset="0"/>
                      </a:endParaRPr>
                    </a:p>
                  </a:txBody>
                  <a:tcPr anchor="ctr">
                    <a:noFill/>
                  </a:tcPr>
                </a:tc>
                <a:tc>
                  <a:txBody>
                    <a:bodyPr/>
                    <a:lstStyle/>
                    <a:p>
                      <a:pPr algn="l"/>
                      <a:r>
                        <a:rPr lang="en-US" sz="1100" b="0" dirty="0" smtClean="0">
                          <a:solidFill>
                            <a:srgbClr val="191919"/>
                          </a:solidFill>
                          <a:latin typeface="Arial" pitchFamily="34" charset="0"/>
                          <a:cs typeface="Arial" pitchFamily="34" charset="0"/>
                        </a:rPr>
                        <a:t>All</a:t>
                      </a:r>
                      <a:endParaRPr lang="en-US" sz="1100" b="0" dirty="0">
                        <a:solidFill>
                          <a:srgbClr val="191919"/>
                        </a:solidFill>
                        <a:latin typeface="Arial" pitchFamily="34" charset="0"/>
                        <a:cs typeface="Arial" pitchFamily="34" charset="0"/>
                      </a:endParaRPr>
                    </a:p>
                  </a:txBody>
                  <a:tcPr anchor="ctr">
                    <a:noFill/>
                  </a:tcPr>
                </a:tc>
              </a:tr>
              <a:tr h="498353">
                <a:tc>
                  <a:txBody>
                    <a:bodyPr/>
                    <a:lstStyle/>
                    <a:p>
                      <a:pPr algn="l"/>
                      <a:r>
                        <a:rPr lang="en-US" sz="1100" b="0" dirty="0" smtClean="0">
                          <a:solidFill>
                            <a:srgbClr val="191919"/>
                          </a:solidFill>
                          <a:latin typeface="Arial" pitchFamily="34" charset="0"/>
                          <a:cs typeface="Arial" pitchFamily="34" charset="0"/>
                        </a:rPr>
                        <a:t>8:50 – 8:55</a:t>
                      </a:r>
                      <a:endParaRPr lang="en-US" sz="1100" b="0" dirty="0">
                        <a:solidFill>
                          <a:srgbClr val="191919"/>
                        </a:solidFill>
                        <a:latin typeface="Arial" pitchFamily="34" charset="0"/>
                        <a:cs typeface="Arial" pitchFamily="34" charset="0"/>
                      </a:endParaRPr>
                    </a:p>
                  </a:txBody>
                  <a:tcPr anchor="ctr">
                    <a:solidFill>
                      <a:schemeClr val="bg1">
                        <a:lumMod val="85000"/>
                      </a:schemeClr>
                    </a:solidFill>
                  </a:tcPr>
                </a:tc>
                <a:tc>
                  <a:txBody>
                    <a:bodyPr/>
                    <a:lstStyle/>
                    <a:p>
                      <a:pPr lvl="0"/>
                      <a:r>
                        <a:rPr lang="en-US" sz="1100" b="0" dirty="0" smtClean="0">
                          <a:solidFill>
                            <a:srgbClr val="191919"/>
                          </a:solidFill>
                          <a:latin typeface="Arial" pitchFamily="34" charset="0"/>
                          <a:cs typeface="Arial" pitchFamily="34" charset="0"/>
                        </a:rPr>
                        <a:t>Grants Information</a:t>
                      </a:r>
                    </a:p>
                  </a:txBody>
                  <a:tcPr anchor="ctr">
                    <a:solidFill>
                      <a:schemeClr val="bg1">
                        <a:lumMod val="85000"/>
                      </a:schemeClr>
                    </a:solidFill>
                  </a:tcPr>
                </a:tc>
                <a:tc>
                  <a:txBody>
                    <a:bodyPr/>
                    <a:lstStyle/>
                    <a:p>
                      <a:pPr algn="l"/>
                      <a:r>
                        <a:rPr lang="en-US" sz="1100" b="0" baseline="0" dirty="0" smtClean="0">
                          <a:solidFill>
                            <a:srgbClr val="191919"/>
                          </a:solidFill>
                          <a:latin typeface="Arial" pitchFamily="34" charset="0"/>
                          <a:cs typeface="Arial" pitchFamily="34" charset="0"/>
                        </a:rPr>
                        <a:t>Aisling Bier:  Grants Coordinator, JLP Community &amp; Public Affairs</a:t>
                      </a:r>
                      <a:endParaRPr lang="en-US" sz="1100" b="0" dirty="0">
                        <a:solidFill>
                          <a:srgbClr val="191919"/>
                        </a:solidFill>
                        <a:latin typeface="Arial" pitchFamily="34" charset="0"/>
                        <a:cs typeface="Arial" pitchFamily="34" charset="0"/>
                      </a:endParaRPr>
                    </a:p>
                  </a:txBody>
                  <a:tcPr anchor="ctr">
                    <a:solidFill>
                      <a:schemeClr val="bg1">
                        <a:lumMod val="85000"/>
                      </a:schemeClr>
                    </a:solidFill>
                  </a:tcPr>
                </a:tc>
              </a:tr>
              <a:tr h="498353">
                <a:tc>
                  <a:txBody>
                    <a:bodyPr/>
                    <a:lstStyle/>
                    <a:p>
                      <a:pPr algn="l"/>
                      <a:r>
                        <a:rPr lang="en-US" sz="1100" b="0" dirty="0" smtClean="0">
                          <a:solidFill>
                            <a:srgbClr val="191919"/>
                          </a:solidFill>
                          <a:latin typeface="Arial" pitchFamily="34" charset="0"/>
                          <a:cs typeface="Arial" pitchFamily="34" charset="0"/>
                        </a:rPr>
                        <a:t>8:55</a:t>
                      </a:r>
                      <a:r>
                        <a:rPr lang="en-US" sz="1100" b="0" baseline="0" dirty="0" smtClean="0">
                          <a:solidFill>
                            <a:srgbClr val="191919"/>
                          </a:solidFill>
                          <a:latin typeface="Arial" pitchFamily="34" charset="0"/>
                          <a:cs typeface="Arial" pitchFamily="34" charset="0"/>
                        </a:rPr>
                        <a:t> – 9:00</a:t>
                      </a:r>
                      <a:endParaRPr lang="en-US" sz="1100" b="0" dirty="0">
                        <a:solidFill>
                          <a:srgbClr val="191919"/>
                        </a:solidFill>
                        <a:latin typeface="Arial" pitchFamily="34" charset="0"/>
                        <a:cs typeface="Arial" pitchFamily="34" charset="0"/>
                      </a:endParaRPr>
                    </a:p>
                  </a:txBody>
                  <a:tcPr anchor="ctr">
                    <a:noFill/>
                  </a:tcPr>
                </a:tc>
                <a:tc>
                  <a:txBody>
                    <a:bodyPr/>
                    <a:lstStyle/>
                    <a:p>
                      <a:pPr lvl="0"/>
                      <a:r>
                        <a:rPr lang="en-US" sz="1100" b="0" dirty="0" smtClean="0">
                          <a:solidFill>
                            <a:srgbClr val="191919"/>
                          </a:solidFill>
                          <a:latin typeface="Arial" pitchFamily="34" charset="0"/>
                          <a:cs typeface="Arial" pitchFamily="34" charset="0"/>
                        </a:rPr>
                        <a:t>Closing</a:t>
                      </a:r>
                    </a:p>
                  </a:txBody>
                  <a:tcPr anchor="ctr">
                    <a:noFill/>
                  </a:tcPr>
                </a:tc>
                <a:tc>
                  <a:txBody>
                    <a:bodyPr/>
                    <a:lstStyle/>
                    <a:p>
                      <a:pPr algn="l"/>
                      <a:endParaRPr lang="en-US" sz="1100" b="0" dirty="0">
                        <a:solidFill>
                          <a:srgbClr val="191919"/>
                        </a:solidFill>
                        <a:latin typeface="Arial" pitchFamily="34" charset="0"/>
                        <a:cs typeface="Arial" pitchFamily="34" charset="0"/>
                      </a:endParaRPr>
                    </a:p>
                  </a:txBody>
                  <a:tcPr anchor="ctr">
                    <a:noFill/>
                  </a:tcPr>
                </a:tc>
              </a:tr>
            </a:tbl>
          </a:graphicData>
        </a:graphic>
      </p:graphicFrame>
      <p:sp>
        <p:nvSpPr>
          <p:cNvPr id="4" name="Slide Number Placeholder 3"/>
          <p:cNvSpPr>
            <a:spLocks noGrp="1"/>
          </p:cNvSpPr>
          <p:nvPr>
            <p:ph type="sldNum" sz="quarter" idx="12"/>
          </p:nvPr>
        </p:nvSpPr>
        <p:spPr/>
        <p:txBody>
          <a:bodyPr/>
          <a:lstStyle/>
          <a:p>
            <a:pPr>
              <a:defRPr/>
            </a:pPr>
            <a:fld id="{9A8FFC84-F9ED-4288-9C5B-9E54F7E189EE}" type="slidenum">
              <a:rPr lang="en-US" smtClean="0"/>
              <a:pPr>
                <a:defRPr/>
              </a:pPr>
              <a:t>2</a:t>
            </a:fld>
            <a:endParaRPr lang="en-US"/>
          </a:p>
        </p:txBody>
      </p:sp>
      <p:pic>
        <p:nvPicPr>
          <p:cNvPr id="5" name="Picture 4" descr="jlp 2013 logo.png"/>
          <p:cNvPicPr>
            <a:picLocks noChangeAspect="1"/>
          </p:cNvPicPr>
          <p:nvPr/>
        </p:nvPicPr>
        <p:blipFill>
          <a:blip r:embed="rId2"/>
          <a:stretch>
            <a:fillRect/>
          </a:stretch>
        </p:blipFill>
        <p:spPr>
          <a:xfrm>
            <a:off x="8001000" y="6172200"/>
            <a:ext cx="682707" cy="56689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smtClean="0">
                <a:solidFill>
                  <a:schemeClr val="tx1"/>
                </a:solidFill>
              </a:rPr>
              <a:t>         </a:t>
            </a:r>
            <a:r>
              <a:rPr lang="en-US" sz="3600" b="0" dirty="0" smtClean="0">
                <a:solidFill>
                  <a:schemeClr val="tx1"/>
                </a:solidFill>
              </a:rPr>
              <a:t>Strategies</a:t>
            </a:r>
            <a:endParaRPr lang="en-US" sz="3600" b="0" dirty="0">
              <a:solidFill>
                <a:schemeClr val="tx1"/>
              </a:solidFill>
            </a:endParaRPr>
          </a:p>
        </p:txBody>
      </p:sp>
      <p:sp>
        <p:nvSpPr>
          <p:cNvPr id="3" name="Content Placeholder 2"/>
          <p:cNvSpPr>
            <a:spLocks noGrp="1"/>
          </p:cNvSpPr>
          <p:nvPr>
            <p:ph idx="1"/>
          </p:nvPr>
        </p:nvSpPr>
        <p:spPr>
          <a:xfrm>
            <a:off x="457200" y="1448342"/>
            <a:ext cx="8482084" cy="5157102"/>
          </a:xfrm>
        </p:spPr>
        <p:txBody>
          <a:bodyPr>
            <a:noAutofit/>
          </a:bodyPr>
          <a:lstStyle/>
          <a:p>
            <a:r>
              <a:rPr lang="en-US" sz="2200" b="0" dirty="0" smtClean="0"/>
              <a:t>Ensure content is current and relevant</a:t>
            </a:r>
          </a:p>
          <a:p>
            <a:r>
              <a:rPr lang="en-US" sz="2200" b="0" dirty="0" smtClean="0"/>
              <a:t>Schedule regular posts and updates</a:t>
            </a:r>
          </a:p>
          <a:p>
            <a:r>
              <a:rPr lang="en-US" sz="2200" b="0" dirty="0" smtClean="0"/>
              <a:t>Link between platforms</a:t>
            </a:r>
          </a:p>
          <a:p>
            <a:r>
              <a:rPr lang="en-US" sz="2200" b="0" dirty="0" smtClean="0"/>
              <a:t>Tie together digital and print marketing</a:t>
            </a:r>
          </a:p>
          <a:p>
            <a:r>
              <a:rPr lang="en-US" sz="2200" b="0" dirty="0" smtClean="0"/>
              <a:t>Use eye-catching visuals, phrases</a:t>
            </a:r>
          </a:p>
          <a:p>
            <a:r>
              <a:rPr lang="en-US" sz="2200" b="0" dirty="0" smtClean="0"/>
              <a:t>Invite friends</a:t>
            </a:r>
          </a:p>
          <a:p>
            <a:r>
              <a:rPr lang="en-US" sz="2200" b="0" dirty="0" smtClean="0"/>
              <a:t>Engage with contests, surveys</a:t>
            </a:r>
          </a:p>
          <a:p>
            <a:r>
              <a:rPr lang="en-US" sz="2200" b="0" dirty="0" smtClean="0"/>
              <a:t>Ask questions / provide answers</a:t>
            </a:r>
          </a:p>
          <a:p>
            <a:r>
              <a:rPr lang="en-US" sz="2200" b="0" dirty="0"/>
              <a:t>Have members like, comment, share</a:t>
            </a:r>
          </a:p>
          <a:p>
            <a:r>
              <a:rPr lang="en-US" sz="2200" b="0" dirty="0" smtClean="0"/>
              <a:t>Keep conversations going</a:t>
            </a:r>
            <a:endParaRPr lang="en-US" sz="2200" b="0" dirty="0"/>
          </a:p>
          <a:p>
            <a:r>
              <a:rPr lang="en-US" sz="2200" b="0" dirty="0" smtClean="0"/>
              <a:t>Review reach</a:t>
            </a:r>
          </a:p>
          <a:p>
            <a:pPr lvl="1"/>
            <a:r>
              <a:rPr lang="en-US" dirty="0" smtClean="0"/>
              <a:t>Google analytics, Facebook insights, email reports</a:t>
            </a:r>
          </a:p>
          <a:p>
            <a:endParaRPr lang="en-US" sz="2200" b="0" dirty="0" smtClean="0"/>
          </a:p>
        </p:txBody>
      </p:sp>
      <p:sp>
        <p:nvSpPr>
          <p:cNvPr id="4" name="Footer Placeholder 3"/>
          <p:cNvSpPr>
            <a:spLocks noGrp="1"/>
          </p:cNvSpPr>
          <p:nvPr>
            <p:ph type="ftr" sz="quarter" idx="11"/>
          </p:nvPr>
        </p:nvSpPr>
        <p:spPr>
          <a:xfrm>
            <a:off x="627797" y="6356350"/>
            <a:ext cx="7942997" cy="365125"/>
          </a:xfrm>
        </p:spPr>
        <p:txBody>
          <a:bodyPr/>
          <a:lstStyle/>
          <a:p>
            <a:pPr algn="l"/>
            <a:r>
              <a:rPr lang="en-US" dirty="0" smtClean="0"/>
              <a:t>																	Like Us on Facebook                                                                                                                                      www.pelhampact.org</a:t>
            </a:r>
            <a:endParaRPr lang="en-US" dirty="0"/>
          </a:p>
        </p:txBody>
      </p:sp>
      <p:pic>
        <p:nvPicPr>
          <p:cNvPr id="8" name="Picture 7"/>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57200" y="6379165"/>
            <a:ext cx="538163" cy="428625"/>
          </a:xfrm>
          <a:prstGeom prst="rect">
            <a:avLst/>
          </a:prstGeom>
        </p:spPr>
      </p:pic>
      <p:pic>
        <p:nvPicPr>
          <p:cNvPr id="9" name="Picture 8"/>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657067" y="457391"/>
            <a:ext cx="2279176" cy="808197"/>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8685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sz="3600" b="0" dirty="0" smtClean="0">
                <a:solidFill>
                  <a:schemeClr val="tx1"/>
                </a:solidFill>
              </a:rPr>
              <a:t>Youth Social Media</a:t>
            </a:r>
            <a:endParaRPr lang="en-US" sz="3600" b="0" dirty="0">
              <a:solidFill>
                <a:schemeClr val="tx1"/>
              </a:solidFill>
            </a:endParaRPr>
          </a:p>
        </p:txBody>
      </p:sp>
      <p:sp>
        <p:nvSpPr>
          <p:cNvPr id="3" name="Content Placeholder 2"/>
          <p:cNvSpPr>
            <a:spLocks noGrp="1"/>
          </p:cNvSpPr>
          <p:nvPr>
            <p:ph idx="1"/>
          </p:nvPr>
        </p:nvSpPr>
        <p:spPr/>
        <p:txBody>
          <a:bodyPr>
            <a:normAutofit/>
          </a:bodyPr>
          <a:lstStyle/>
          <a:p>
            <a:r>
              <a:rPr lang="en-US" sz="2800" b="0" dirty="0" smtClean="0"/>
              <a:t>Summer interns surveyed peers, 98% said preferred method of communication was via facebook </a:t>
            </a:r>
          </a:p>
          <a:p>
            <a:r>
              <a:rPr lang="en-US" sz="2800" b="0" dirty="0" smtClean="0"/>
              <a:t>Developed FB profile and Twitter account to promote drug-free events to Pelham teens. </a:t>
            </a:r>
          </a:p>
          <a:p>
            <a:r>
              <a:rPr lang="en-US" sz="2800" b="0" dirty="0" smtClean="0"/>
              <a:t>Built website with calendar entries for upcoming events in Pelham, connected with local organizations and newly create youth group</a:t>
            </a:r>
          </a:p>
          <a:p>
            <a:r>
              <a:rPr lang="en-US" sz="2800" b="0" dirty="0" smtClean="0"/>
              <a:t>Used humor, art, memes</a:t>
            </a:r>
            <a:endParaRPr lang="en-US" sz="2800" b="0" dirty="0"/>
          </a:p>
        </p:txBody>
      </p:sp>
      <p:sp>
        <p:nvSpPr>
          <p:cNvPr id="4" name="Footer Placeholder 3"/>
          <p:cNvSpPr>
            <a:spLocks noGrp="1"/>
          </p:cNvSpPr>
          <p:nvPr>
            <p:ph type="ftr" sz="quarter" idx="11"/>
          </p:nvPr>
        </p:nvSpPr>
        <p:spPr>
          <a:xfrm>
            <a:off x="457200" y="6356350"/>
            <a:ext cx="8229600" cy="365125"/>
          </a:xfrm>
        </p:spPr>
        <p:txBody>
          <a:bodyPr/>
          <a:lstStyle/>
          <a:p>
            <a:r>
              <a:rPr lang="en-US" dirty="0" smtClean="0"/>
              <a:t>Like Us on Facebook                                                                                                                                                      www.pelhampact.org</a:t>
            </a:r>
            <a:endParaRPr lang="en-US" dirty="0"/>
          </a:p>
        </p:txBody>
      </p:sp>
      <p:pic>
        <p:nvPicPr>
          <p:cNvPr id="8" name="Picture 7"/>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5718" y="6324599"/>
            <a:ext cx="538163" cy="428625"/>
          </a:xfrm>
          <a:prstGeom prst="rect">
            <a:avLst/>
          </a:prstGeom>
        </p:spPr>
      </p:pic>
      <p:pic>
        <p:nvPicPr>
          <p:cNvPr id="9" name="Picture 8"/>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528550" y="331844"/>
            <a:ext cx="2279176" cy="808197"/>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537717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smtClean="0">
                <a:solidFill>
                  <a:schemeClr val="tx1"/>
                </a:solidFill>
              </a:rPr>
              <a:t>      </a:t>
            </a:r>
            <a:r>
              <a:rPr lang="en-US" sz="3600" b="0" dirty="0" smtClean="0">
                <a:solidFill>
                  <a:schemeClr val="tx1"/>
                </a:solidFill>
              </a:rPr>
              <a:t>Help Extend Our Reach</a:t>
            </a:r>
            <a:endParaRPr lang="en-US" sz="3600" b="0" dirty="0">
              <a:solidFill>
                <a:schemeClr val="tx1"/>
              </a:solidFill>
            </a:endParaRPr>
          </a:p>
        </p:txBody>
      </p:sp>
      <p:sp>
        <p:nvSpPr>
          <p:cNvPr id="3" name="Content Placeholder 2"/>
          <p:cNvSpPr>
            <a:spLocks noGrp="1"/>
          </p:cNvSpPr>
          <p:nvPr>
            <p:ph idx="1"/>
          </p:nvPr>
        </p:nvSpPr>
        <p:spPr>
          <a:xfrm>
            <a:off x="259307" y="1920875"/>
            <a:ext cx="8761863" cy="4205288"/>
          </a:xfrm>
        </p:spPr>
        <p:txBody>
          <a:bodyPr>
            <a:normAutofit/>
          </a:bodyPr>
          <a:lstStyle/>
          <a:p>
            <a:pPr marL="0" lvl="0" indent="0">
              <a:buNone/>
            </a:pPr>
            <a:r>
              <a:rPr lang="en-US" dirty="0">
                <a:solidFill>
                  <a:srgbClr val="000000"/>
                </a:solidFill>
                <a:latin typeface="lucida grande"/>
              </a:rPr>
              <a:t/>
            </a:r>
            <a:br>
              <a:rPr lang="en-US" dirty="0">
                <a:solidFill>
                  <a:srgbClr val="000000"/>
                </a:solidFill>
                <a:latin typeface="lucida grande"/>
              </a:rPr>
            </a:br>
            <a:endParaRPr lang="en-US" dirty="0" smtClean="0">
              <a:solidFill>
                <a:srgbClr val="000000"/>
              </a:solidFill>
              <a:latin typeface="lucida grande"/>
            </a:endParaRPr>
          </a:p>
          <a:p>
            <a:pPr marL="0" lvl="0" indent="0">
              <a:buNone/>
            </a:pPr>
            <a:r>
              <a:rPr lang="en-US" sz="3200" b="0" dirty="0" smtClean="0">
                <a:solidFill>
                  <a:srgbClr val="000000"/>
                </a:solidFill>
                <a:latin typeface="lucida grande"/>
              </a:rPr>
              <a:t>Step </a:t>
            </a:r>
            <a:r>
              <a:rPr lang="en-US" sz="3200" b="0" dirty="0">
                <a:solidFill>
                  <a:srgbClr val="000000"/>
                </a:solidFill>
                <a:latin typeface="lucida grande"/>
              </a:rPr>
              <a:t>1: Like PACT's Facebook </a:t>
            </a:r>
            <a:r>
              <a:rPr lang="en-US" sz="3200" b="0" dirty="0" smtClean="0">
                <a:solidFill>
                  <a:srgbClr val="000000"/>
                </a:solidFill>
                <a:latin typeface="lucida grande"/>
              </a:rPr>
              <a:t>page </a:t>
            </a:r>
            <a:r>
              <a:rPr lang="en-US" sz="3200" b="0" dirty="0">
                <a:solidFill>
                  <a:srgbClr val="000000"/>
                </a:solidFill>
                <a:latin typeface="lucida grande"/>
              </a:rPr>
              <a:t/>
            </a:r>
            <a:br>
              <a:rPr lang="en-US" sz="3200" b="0" dirty="0">
                <a:solidFill>
                  <a:srgbClr val="000000"/>
                </a:solidFill>
                <a:latin typeface="lucida grande"/>
              </a:rPr>
            </a:br>
            <a:endParaRPr lang="en-US" sz="3200" b="0" dirty="0" smtClean="0">
              <a:solidFill>
                <a:srgbClr val="000000"/>
              </a:solidFill>
              <a:latin typeface="lucida grande"/>
            </a:endParaRPr>
          </a:p>
          <a:p>
            <a:pPr marL="0" lvl="0" indent="0">
              <a:buNone/>
            </a:pPr>
            <a:r>
              <a:rPr lang="en-US" sz="3200" b="0" dirty="0" smtClean="0">
                <a:solidFill>
                  <a:srgbClr val="000000"/>
                </a:solidFill>
                <a:latin typeface="lucida grande"/>
              </a:rPr>
              <a:t>Step </a:t>
            </a:r>
            <a:r>
              <a:rPr lang="en-US" sz="3200" b="0" dirty="0">
                <a:solidFill>
                  <a:srgbClr val="000000"/>
                </a:solidFill>
                <a:latin typeface="lucida grande"/>
              </a:rPr>
              <a:t>2: Share with your </a:t>
            </a:r>
            <a:r>
              <a:rPr lang="en-US" sz="3200" b="0" dirty="0" smtClean="0">
                <a:solidFill>
                  <a:srgbClr val="000000"/>
                </a:solidFill>
                <a:latin typeface="lucida grande"/>
              </a:rPr>
              <a:t>friends  </a:t>
            </a:r>
            <a:br>
              <a:rPr lang="en-US" sz="3200" b="0" dirty="0" smtClean="0">
                <a:solidFill>
                  <a:srgbClr val="000000"/>
                </a:solidFill>
                <a:latin typeface="lucida grande"/>
              </a:rPr>
            </a:br>
            <a:r>
              <a:rPr lang="en-US" sz="3200" b="0" dirty="0" smtClean="0">
                <a:solidFill>
                  <a:srgbClr val="000000"/>
                </a:solidFill>
                <a:latin typeface="lucida grande"/>
              </a:rPr>
              <a:t>             Like, Comment, Share </a:t>
            </a:r>
            <a:r>
              <a:rPr lang="en-US" sz="3200" b="0" dirty="0">
                <a:solidFill>
                  <a:srgbClr val="000000"/>
                </a:solidFill>
                <a:latin typeface="lucida grande"/>
              </a:rPr>
              <a:t>PACT </a:t>
            </a:r>
            <a:r>
              <a:rPr lang="en-US" sz="3200" b="0" dirty="0" smtClean="0">
                <a:solidFill>
                  <a:srgbClr val="000000"/>
                </a:solidFill>
                <a:latin typeface="lucida grande"/>
              </a:rPr>
              <a:t>posts </a:t>
            </a:r>
            <a:r>
              <a:rPr lang="en-US" sz="3200" b="0" dirty="0">
                <a:solidFill>
                  <a:srgbClr val="000000"/>
                </a:solidFill>
                <a:latin typeface="lucida grande"/>
              </a:rPr>
              <a:t> </a:t>
            </a:r>
            <a:br>
              <a:rPr lang="en-US" sz="3200" b="0" dirty="0">
                <a:solidFill>
                  <a:srgbClr val="000000"/>
                </a:solidFill>
                <a:latin typeface="lucida grande"/>
              </a:rPr>
            </a:br>
            <a:endParaRPr lang="en-US" sz="3200" b="0" dirty="0" smtClean="0">
              <a:solidFill>
                <a:srgbClr val="000000"/>
              </a:solidFill>
              <a:latin typeface="lucida grande"/>
            </a:endParaRPr>
          </a:p>
          <a:p>
            <a:pPr marL="0" lvl="0" indent="0">
              <a:buNone/>
            </a:pPr>
            <a:r>
              <a:rPr lang="en-US" sz="3200" b="0" dirty="0" smtClean="0">
                <a:solidFill>
                  <a:srgbClr val="000000"/>
                </a:solidFill>
                <a:latin typeface="lucida grande"/>
              </a:rPr>
              <a:t>Step </a:t>
            </a:r>
            <a:r>
              <a:rPr lang="en-US" sz="3200" b="0" dirty="0">
                <a:solidFill>
                  <a:srgbClr val="000000"/>
                </a:solidFill>
                <a:latin typeface="lucida grande"/>
              </a:rPr>
              <a:t>3: Invite your friends to Like PACT's page</a:t>
            </a:r>
          </a:p>
          <a:p>
            <a:endParaRPr lang="en-US" sz="3200" b="0" dirty="0"/>
          </a:p>
        </p:txBody>
      </p:sp>
      <p:sp>
        <p:nvSpPr>
          <p:cNvPr id="4" name="Footer Placeholder 3"/>
          <p:cNvSpPr>
            <a:spLocks noGrp="1"/>
          </p:cNvSpPr>
          <p:nvPr>
            <p:ph type="ftr" sz="quarter" idx="11"/>
          </p:nvPr>
        </p:nvSpPr>
        <p:spPr>
          <a:xfrm>
            <a:off x="777922" y="6356350"/>
            <a:ext cx="7908878" cy="365125"/>
          </a:xfrm>
        </p:spPr>
        <p:txBody>
          <a:bodyPr/>
          <a:lstStyle/>
          <a:p>
            <a:r>
              <a:rPr lang="en-US" dirty="0" smtClean="0"/>
              <a:t>Like Us on Facebook                                                                                                                                    www.pelhampact.org</a:t>
            </a:r>
            <a:endParaRPr lang="en-US" dirty="0"/>
          </a:p>
        </p:txBody>
      </p:sp>
      <p:pic>
        <p:nvPicPr>
          <p:cNvPr id="2050" name="Picture 2" descr="Help us reach 500 Likes on Facebook and connect more Pelham parents and community members with tips to talk to their children about drugs and alcohol, conversation starters, updates on local events and links to articles and resources. &#10;&#10;Step 1:  Like PACT's Facebook page. &#10;Step 2:  Share with your friends.  Like, Comment, Share PACT posts. &#10;Step 3: Invite your friends to Like PACT's page.">
            <a:hlinkClick r:id="rId2"/>
          </p:cNvPr>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631585" y="1182875"/>
            <a:ext cx="1600200" cy="144780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7" name="Picture 6"/>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88118" y="6292850"/>
            <a:ext cx="538163" cy="428625"/>
          </a:xfrm>
          <a:prstGeom prst="rect">
            <a:avLst/>
          </a:prstGeom>
        </p:spPr>
      </p:pic>
      <p:pic>
        <p:nvPicPr>
          <p:cNvPr id="8" name="Picture 7"/>
          <p:cNvPicPr>
            <a:picLocks noChangeAspect="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374678"/>
            <a:ext cx="2279176" cy="808197"/>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94458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ctr"/>
            <a:r>
              <a:rPr lang="en-US" sz="2800" dirty="0">
                <a:latin typeface="Verdana" pitchFamily="34" charset="0"/>
                <a:ea typeface="Verdana" pitchFamily="34" charset="0"/>
                <a:cs typeface="Verdana" pitchFamily="34" charset="0"/>
              </a:rPr>
              <a:t>Junior League of Pelham:  </a:t>
            </a:r>
            <a:r>
              <a:rPr lang="en-US" sz="2800" dirty="0" smtClean="0">
                <a:latin typeface="Verdana" pitchFamily="34" charset="0"/>
                <a:ea typeface="Verdana" pitchFamily="34" charset="0"/>
                <a:cs typeface="Verdana" pitchFamily="34" charset="0"/>
              </a:rPr>
              <a:t>                     Grants </a:t>
            </a:r>
            <a:r>
              <a:rPr lang="en-US" sz="2800" dirty="0">
                <a:latin typeface="Verdana" pitchFamily="34" charset="0"/>
                <a:ea typeface="Verdana" pitchFamily="34" charset="0"/>
                <a:cs typeface="Verdana" pitchFamily="34" charset="0"/>
              </a:rPr>
              <a:t>Overview</a:t>
            </a:r>
          </a:p>
        </p:txBody>
      </p:sp>
      <p:sp>
        <p:nvSpPr>
          <p:cNvPr id="12" name="TextBox 11"/>
          <p:cNvSpPr txBox="1"/>
          <p:nvPr/>
        </p:nvSpPr>
        <p:spPr>
          <a:xfrm>
            <a:off x="762000" y="1157350"/>
            <a:ext cx="7924800" cy="1169551"/>
          </a:xfrm>
          <a:prstGeom prst="rect">
            <a:avLst/>
          </a:prstGeom>
          <a:noFill/>
        </p:spPr>
        <p:txBody>
          <a:bodyPr wrap="square" rtlCol="0">
            <a:spAutoFit/>
          </a:bodyPr>
          <a:lstStyle/>
          <a:p>
            <a:pPr fontAlgn="auto">
              <a:spcBef>
                <a:spcPts val="0"/>
              </a:spcBef>
              <a:spcAft>
                <a:spcPts val="0"/>
              </a:spcAft>
              <a:defRPr/>
            </a:pPr>
            <a:r>
              <a:rPr lang="en-US" sz="1400" b="1" dirty="0" smtClean="0"/>
              <a:t>The Junior League of Pelham (JLP) makes grants available to community programs and projects in Pelham and surrounding communities that address our focus areas:</a:t>
            </a:r>
          </a:p>
          <a:p>
            <a:pPr marL="171450" lvl="1" indent="171450" fontAlgn="auto">
              <a:spcBef>
                <a:spcPts val="0"/>
              </a:spcBef>
              <a:spcAft>
                <a:spcPts val="0"/>
              </a:spcAft>
              <a:buFont typeface="Wingdings" pitchFamily="2" charset="2"/>
              <a:buChar char="§"/>
              <a:defRPr/>
            </a:pPr>
            <a:r>
              <a:rPr lang="en-US" sz="1400" b="1" dirty="0" smtClean="0"/>
              <a:t>  </a:t>
            </a:r>
            <a:r>
              <a:rPr lang="en-US" sz="1400" dirty="0" smtClean="0"/>
              <a:t>Healthy Families</a:t>
            </a:r>
          </a:p>
          <a:p>
            <a:pPr marL="171450" lvl="1" indent="171450" fontAlgn="auto">
              <a:spcBef>
                <a:spcPts val="0"/>
              </a:spcBef>
              <a:spcAft>
                <a:spcPts val="0"/>
              </a:spcAft>
              <a:buFont typeface="Wingdings" pitchFamily="2" charset="2"/>
              <a:buChar char="§"/>
              <a:defRPr/>
            </a:pPr>
            <a:r>
              <a:rPr lang="en-US" sz="1400" dirty="0" smtClean="0"/>
              <a:t>  Education</a:t>
            </a:r>
          </a:p>
          <a:p>
            <a:pPr marL="171450" lvl="1" indent="171450" fontAlgn="auto">
              <a:spcBef>
                <a:spcPts val="0"/>
              </a:spcBef>
              <a:spcAft>
                <a:spcPts val="0"/>
              </a:spcAft>
              <a:buFont typeface="Wingdings" pitchFamily="2" charset="2"/>
              <a:buChar char="§"/>
              <a:defRPr/>
            </a:pPr>
            <a:r>
              <a:rPr lang="en-US" sz="1400" dirty="0" smtClean="0"/>
              <a:t>  Pelham Improvement</a:t>
            </a:r>
            <a:endParaRPr lang="en-US" sz="1400" dirty="0"/>
          </a:p>
        </p:txBody>
      </p:sp>
      <p:sp>
        <p:nvSpPr>
          <p:cNvPr id="15" name="Rectangle 58"/>
          <p:cNvSpPr>
            <a:spLocks noChangeArrowheads="1"/>
          </p:cNvSpPr>
          <p:nvPr/>
        </p:nvSpPr>
        <p:spPr bwMode="auto">
          <a:xfrm>
            <a:off x="6096000" y="2362200"/>
            <a:ext cx="2450592" cy="457200"/>
          </a:xfrm>
          <a:prstGeom prst="rect">
            <a:avLst/>
          </a:prstGeom>
          <a:solidFill>
            <a:srgbClr val="525252"/>
          </a:solidFill>
          <a:ln w="3175" algn="ctr">
            <a:solidFill>
              <a:schemeClr val="tx1"/>
            </a:solidFill>
            <a:miter lim="800000"/>
            <a:headEnd/>
            <a:tailEnd/>
          </a:ln>
        </p:spPr>
        <p:txBody>
          <a:bodyPr wrap="none" anchor="ctr"/>
          <a:lstStyle/>
          <a:p>
            <a:pPr algn="ctr"/>
            <a:r>
              <a:rPr lang="en-US" sz="1200" b="1" dirty="0" smtClean="0">
                <a:solidFill>
                  <a:srgbClr val="FFFFFF"/>
                </a:solidFill>
              </a:rPr>
              <a:t>      Eligibility Criteria</a:t>
            </a:r>
            <a:r>
              <a:rPr lang="en-US" sz="1200" b="1" dirty="0">
                <a:solidFill>
                  <a:srgbClr val="FFFFFF"/>
                </a:solidFill>
              </a:rPr>
              <a:t>	</a:t>
            </a:r>
          </a:p>
        </p:txBody>
      </p:sp>
      <p:sp>
        <p:nvSpPr>
          <p:cNvPr id="16" name="Rectangle 67"/>
          <p:cNvSpPr>
            <a:spLocks noChangeArrowheads="1"/>
          </p:cNvSpPr>
          <p:nvPr/>
        </p:nvSpPr>
        <p:spPr bwMode="auto">
          <a:xfrm>
            <a:off x="6096000" y="2912425"/>
            <a:ext cx="2450592" cy="3200400"/>
          </a:xfrm>
          <a:prstGeom prst="rect">
            <a:avLst/>
          </a:prstGeom>
          <a:solidFill>
            <a:srgbClr val="F2F2F2"/>
          </a:solidFill>
          <a:ln w="3175" algn="ctr">
            <a:solidFill>
              <a:schemeClr val="tx1"/>
            </a:solidFill>
            <a:miter lim="800000"/>
            <a:headEnd/>
            <a:tailEnd/>
          </a:ln>
        </p:spPr>
        <p:txBody>
          <a:bodyPr tIns="91440"/>
          <a:lstStyle/>
          <a:p>
            <a:pPr marL="231775" lvl="1" indent="-231775">
              <a:spcAft>
                <a:spcPts val="300"/>
              </a:spcAft>
              <a:buSzPct val="90000"/>
              <a:buFont typeface="Wingdings" pitchFamily="2" charset="2"/>
              <a:buChar char="n"/>
            </a:pPr>
            <a:r>
              <a:rPr lang="en-US" sz="1200" dirty="0" smtClean="0">
                <a:solidFill>
                  <a:srgbClr val="000000"/>
                </a:solidFill>
              </a:rPr>
              <a:t>Grant applications must be postmarked or emailed by </a:t>
            </a:r>
            <a:r>
              <a:rPr lang="en-US" sz="1200" b="1" dirty="0" smtClean="0">
                <a:solidFill>
                  <a:srgbClr val="191919"/>
                </a:solidFill>
              </a:rPr>
              <a:t>January 15, 2014.</a:t>
            </a:r>
          </a:p>
          <a:p>
            <a:pPr marL="231775" lvl="1" indent="-231775">
              <a:spcAft>
                <a:spcPts val="300"/>
              </a:spcAft>
              <a:buSzPct val="90000"/>
              <a:buFont typeface="Wingdings" pitchFamily="2" charset="2"/>
              <a:buChar char="n"/>
            </a:pPr>
            <a:r>
              <a:rPr lang="en-US" sz="1200" dirty="0" smtClean="0">
                <a:solidFill>
                  <a:srgbClr val="191919"/>
                </a:solidFill>
              </a:rPr>
              <a:t>All applicants will be notified of decisions by </a:t>
            </a:r>
            <a:r>
              <a:rPr lang="en-US" sz="1200" b="1" dirty="0" smtClean="0">
                <a:solidFill>
                  <a:srgbClr val="191919"/>
                </a:solidFill>
              </a:rPr>
              <a:t>March 15, 2014.</a:t>
            </a:r>
          </a:p>
          <a:p>
            <a:pPr marL="231775" lvl="1" indent="-231775">
              <a:spcAft>
                <a:spcPts val="300"/>
              </a:spcAft>
              <a:buSzPct val="90000"/>
              <a:buFont typeface="Wingdings" pitchFamily="2" charset="2"/>
              <a:buChar char="n"/>
            </a:pPr>
            <a:r>
              <a:rPr lang="en-US" sz="1200" dirty="0" smtClean="0">
                <a:solidFill>
                  <a:srgbClr val="191919"/>
                </a:solidFill>
              </a:rPr>
              <a:t>Grant applications can be found on the JLP website;  </a:t>
            </a:r>
            <a:r>
              <a:rPr lang="en-US" sz="1200" i="1" dirty="0" smtClean="0">
                <a:solidFill>
                  <a:srgbClr val="191919"/>
                </a:solidFill>
              </a:rPr>
              <a:t>www.jlpelham.org</a:t>
            </a:r>
            <a:r>
              <a:rPr lang="en-US" sz="1200" dirty="0" smtClean="0">
                <a:solidFill>
                  <a:srgbClr val="191919"/>
                </a:solidFill>
              </a:rPr>
              <a:t> </a:t>
            </a:r>
          </a:p>
          <a:p>
            <a:pPr marL="231775" lvl="1" indent="-231775">
              <a:spcAft>
                <a:spcPts val="300"/>
              </a:spcAft>
              <a:buSzPct val="90000"/>
              <a:buFont typeface="Wingdings" pitchFamily="2" charset="2"/>
              <a:buChar char="n"/>
            </a:pPr>
            <a:r>
              <a:rPr lang="en-US" sz="1200" dirty="0" smtClean="0">
                <a:solidFill>
                  <a:srgbClr val="191919"/>
                </a:solidFill>
              </a:rPr>
              <a:t>Questions can be directed to </a:t>
            </a:r>
            <a:r>
              <a:rPr lang="en-US" sz="1200" b="1" dirty="0" smtClean="0">
                <a:solidFill>
                  <a:srgbClr val="191919"/>
                </a:solidFill>
              </a:rPr>
              <a:t>publicaffairs@jlpelham.org</a:t>
            </a:r>
          </a:p>
          <a:p>
            <a:pPr marL="231775" lvl="1" indent="-231775">
              <a:spcAft>
                <a:spcPts val="300"/>
              </a:spcAft>
              <a:buSzPct val="90000"/>
              <a:buFont typeface="Wingdings" pitchFamily="2" charset="2"/>
              <a:buChar char="n"/>
            </a:pPr>
            <a:endParaRPr lang="en-US" sz="1200" b="1" dirty="0" smtClean="0">
              <a:solidFill>
                <a:srgbClr val="FF0000"/>
              </a:solidFill>
            </a:endParaRPr>
          </a:p>
          <a:p>
            <a:pPr marL="231775" lvl="1" indent="-231775">
              <a:spcAft>
                <a:spcPts val="300"/>
              </a:spcAft>
              <a:buSzPct val="90000"/>
              <a:buFont typeface="Wingdings" pitchFamily="2" charset="2"/>
              <a:buChar char="n"/>
            </a:pPr>
            <a:endParaRPr lang="en-US" sz="1200" b="1" dirty="0" smtClean="0">
              <a:solidFill>
                <a:srgbClr val="FF0000"/>
              </a:solidFill>
            </a:endParaRPr>
          </a:p>
          <a:p>
            <a:pPr marL="231775" lvl="1" indent="-231775">
              <a:spcAft>
                <a:spcPts val="300"/>
              </a:spcAft>
              <a:buSzPct val="90000"/>
              <a:buFont typeface="Wingdings" pitchFamily="2" charset="2"/>
              <a:buChar char="n"/>
            </a:pPr>
            <a:endParaRPr lang="en-US" sz="1200" b="1" dirty="0">
              <a:solidFill>
                <a:srgbClr val="FF0000"/>
              </a:solidFill>
            </a:endParaRPr>
          </a:p>
        </p:txBody>
      </p:sp>
      <p:sp>
        <p:nvSpPr>
          <p:cNvPr id="17" name="Rectangle 58"/>
          <p:cNvSpPr>
            <a:spLocks noChangeArrowheads="1"/>
          </p:cNvSpPr>
          <p:nvPr/>
        </p:nvSpPr>
        <p:spPr bwMode="auto">
          <a:xfrm>
            <a:off x="762000" y="2362200"/>
            <a:ext cx="2450592" cy="457200"/>
          </a:xfrm>
          <a:prstGeom prst="rect">
            <a:avLst/>
          </a:prstGeom>
          <a:solidFill>
            <a:srgbClr val="525252"/>
          </a:solidFill>
          <a:ln w="3175" algn="ctr">
            <a:solidFill>
              <a:schemeClr val="tx1"/>
            </a:solidFill>
            <a:miter lim="800000"/>
            <a:headEnd/>
            <a:tailEnd/>
          </a:ln>
        </p:spPr>
        <p:txBody>
          <a:bodyPr wrap="none" anchor="ctr"/>
          <a:lstStyle/>
          <a:p>
            <a:pPr algn="ctr"/>
            <a:r>
              <a:rPr lang="en-US" sz="1200" b="1" dirty="0" smtClean="0">
                <a:solidFill>
                  <a:srgbClr val="FFFFFF"/>
                </a:solidFill>
              </a:rPr>
              <a:t>      Eligibility Criteria</a:t>
            </a:r>
            <a:r>
              <a:rPr lang="en-US" sz="1200" b="1" dirty="0">
                <a:solidFill>
                  <a:srgbClr val="FFFFFF"/>
                </a:solidFill>
              </a:rPr>
              <a:t>	</a:t>
            </a:r>
          </a:p>
        </p:txBody>
      </p:sp>
      <p:sp>
        <p:nvSpPr>
          <p:cNvPr id="19" name="Rectangle 58"/>
          <p:cNvSpPr>
            <a:spLocks noChangeArrowheads="1"/>
          </p:cNvSpPr>
          <p:nvPr/>
        </p:nvSpPr>
        <p:spPr bwMode="auto">
          <a:xfrm>
            <a:off x="3429000" y="2362200"/>
            <a:ext cx="2450592" cy="457200"/>
          </a:xfrm>
          <a:prstGeom prst="rect">
            <a:avLst/>
          </a:prstGeom>
          <a:solidFill>
            <a:srgbClr val="525252"/>
          </a:solidFill>
          <a:ln w="3175" algn="ctr">
            <a:solidFill>
              <a:schemeClr val="tx1"/>
            </a:solidFill>
            <a:miter lim="800000"/>
            <a:headEnd/>
            <a:tailEnd/>
          </a:ln>
        </p:spPr>
        <p:txBody>
          <a:bodyPr wrap="none" anchor="ctr"/>
          <a:lstStyle/>
          <a:p>
            <a:pPr algn="ctr"/>
            <a:r>
              <a:rPr lang="en-US" sz="1200" b="1" dirty="0">
                <a:solidFill>
                  <a:srgbClr val="FFFFFF"/>
                </a:solidFill>
              </a:rPr>
              <a:t>         </a:t>
            </a:r>
            <a:r>
              <a:rPr lang="en-US" sz="1200" b="1" dirty="0" smtClean="0">
                <a:solidFill>
                  <a:srgbClr val="FFFFFF"/>
                </a:solidFill>
              </a:rPr>
              <a:t>Decision Process</a:t>
            </a:r>
            <a:r>
              <a:rPr lang="en-US" sz="1200" b="1" dirty="0">
                <a:solidFill>
                  <a:srgbClr val="FFFFFF"/>
                </a:solidFill>
              </a:rPr>
              <a:t>	</a:t>
            </a:r>
          </a:p>
        </p:txBody>
      </p:sp>
      <p:sp>
        <p:nvSpPr>
          <p:cNvPr id="21" name="Rectangle 67"/>
          <p:cNvSpPr>
            <a:spLocks noChangeArrowheads="1"/>
          </p:cNvSpPr>
          <p:nvPr/>
        </p:nvSpPr>
        <p:spPr bwMode="auto">
          <a:xfrm>
            <a:off x="762000" y="2912425"/>
            <a:ext cx="2450592" cy="3200400"/>
          </a:xfrm>
          <a:prstGeom prst="rect">
            <a:avLst/>
          </a:prstGeom>
          <a:solidFill>
            <a:srgbClr val="F2F2F2"/>
          </a:solidFill>
          <a:ln w="3175" algn="ctr">
            <a:solidFill>
              <a:schemeClr val="tx1"/>
            </a:solidFill>
            <a:miter lim="800000"/>
            <a:headEnd/>
            <a:tailEnd/>
          </a:ln>
        </p:spPr>
        <p:txBody>
          <a:bodyPr tIns="91440"/>
          <a:lstStyle/>
          <a:p>
            <a:pPr marL="231775" lvl="1" indent="-231775">
              <a:spcAft>
                <a:spcPts val="300"/>
              </a:spcAft>
              <a:buSzPct val="90000"/>
              <a:buFont typeface="Wingdings" pitchFamily="2" charset="2"/>
              <a:buChar char="n"/>
            </a:pPr>
            <a:r>
              <a:rPr lang="en-US" sz="1200" dirty="0" smtClean="0">
                <a:solidFill>
                  <a:srgbClr val="000000"/>
                </a:solidFill>
              </a:rPr>
              <a:t>The requesting agency must be a tax-exempt, not-for-profit service organization with its base of operations in the JLP service area.</a:t>
            </a:r>
          </a:p>
          <a:p>
            <a:pPr marL="231775" lvl="1" indent="-231775">
              <a:spcAft>
                <a:spcPts val="300"/>
              </a:spcAft>
              <a:buSzPct val="90000"/>
              <a:buFont typeface="Wingdings" pitchFamily="2" charset="2"/>
              <a:buChar char="n"/>
            </a:pPr>
            <a:r>
              <a:rPr lang="en-US" sz="1200" dirty="0" smtClean="0">
                <a:solidFill>
                  <a:srgbClr val="000000"/>
                </a:solidFill>
              </a:rPr>
              <a:t>Grant proceeds should ultimately be directed towards improving the lives and health of families, promoting education and/or enriching Pelham or neighboring communities.</a:t>
            </a:r>
          </a:p>
          <a:p>
            <a:pPr marL="231775" lvl="1" indent="-231775">
              <a:spcAft>
                <a:spcPts val="300"/>
              </a:spcAft>
              <a:buSzPct val="90000"/>
            </a:pPr>
            <a:endParaRPr lang="en-US" sz="1200" dirty="0">
              <a:solidFill>
                <a:srgbClr val="000000"/>
              </a:solidFill>
            </a:endParaRPr>
          </a:p>
        </p:txBody>
      </p:sp>
      <p:sp>
        <p:nvSpPr>
          <p:cNvPr id="22" name="Rectangle 67"/>
          <p:cNvSpPr>
            <a:spLocks noChangeArrowheads="1"/>
          </p:cNvSpPr>
          <p:nvPr/>
        </p:nvSpPr>
        <p:spPr bwMode="auto">
          <a:xfrm>
            <a:off x="3429000" y="2912425"/>
            <a:ext cx="2450592" cy="3200400"/>
          </a:xfrm>
          <a:prstGeom prst="rect">
            <a:avLst/>
          </a:prstGeom>
          <a:solidFill>
            <a:srgbClr val="F2F2F2"/>
          </a:solidFill>
          <a:ln w="3175" algn="ctr">
            <a:solidFill>
              <a:schemeClr val="tx1"/>
            </a:solidFill>
            <a:miter lim="800000"/>
            <a:headEnd/>
            <a:tailEnd/>
          </a:ln>
        </p:spPr>
        <p:txBody>
          <a:bodyPr tIns="91440"/>
          <a:lstStyle/>
          <a:p>
            <a:pPr marL="231775" lvl="1" indent="-231775">
              <a:spcAft>
                <a:spcPts val="300"/>
              </a:spcAft>
              <a:buSzPct val="90000"/>
              <a:buFont typeface="Wingdings" pitchFamily="2" charset="2"/>
              <a:buChar char="n"/>
            </a:pPr>
            <a:r>
              <a:rPr lang="en-US" sz="1200" dirty="0" smtClean="0">
                <a:solidFill>
                  <a:srgbClr val="000000"/>
                </a:solidFill>
              </a:rPr>
              <a:t>Grant requests will be reviewed and approved by the JLP Grants Selection Committee.</a:t>
            </a:r>
          </a:p>
          <a:p>
            <a:pPr marL="231775" lvl="1" indent="-231775">
              <a:spcAft>
                <a:spcPts val="300"/>
              </a:spcAft>
              <a:buSzPct val="90000"/>
              <a:buFont typeface="Wingdings" pitchFamily="2" charset="2"/>
              <a:buChar char="n"/>
            </a:pPr>
            <a:r>
              <a:rPr lang="en-US" sz="1200" dirty="0" smtClean="0">
                <a:solidFill>
                  <a:srgbClr val="000000"/>
                </a:solidFill>
              </a:rPr>
              <a:t>Vetted applications will be presented to the JLP Board of Directors for approval.</a:t>
            </a:r>
          </a:p>
          <a:p>
            <a:pPr marL="231775" lvl="1" indent="-231775">
              <a:spcAft>
                <a:spcPts val="300"/>
              </a:spcAft>
              <a:buSzPct val="90000"/>
              <a:buFont typeface="Wingdings" pitchFamily="2" charset="2"/>
              <a:buChar char="n"/>
            </a:pPr>
            <a:r>
              <a:rPr lang="en-US" sz="1200" dirty="0" smtClean="0">
                <a:solidFill>
                  <a:srgbClr val="000000"/>
                </a:solidFill>
              </a:rPr>
              <a:t>A lesser grant amount may be offered by the JLP than the amount requested.</a:t>
            </a:r>
          </a:p>
          <a:p>
            <a:pPr marL="231775" lvl="1" indent="-231775">
              <a:spcAft>
                <a:spcPts val="300"/>
              </a:spcAft>
              <a:buSzPct val="90000"/>
              <a:buFont typeface="Wingdings" pitchFamily="2" charset="2"/>
              <a:buChar char="n"/>
            </a:pPr>
            <a:r>
              <a:rPr lang="en-US" sz="1200" dirty="0" smtClean="0">
                <a:solidFill>
                  <a:srgbClr val="000000"/>
                </a:solidFill>
              </a:rPr>
              <a:t>Each request will be considered on a one-time basis.  No application will be carried over from one JLP fiscal year to the next.</a:t>
            </a:r>
          </a:p>
          <a:p>
            <a:pPr marL="231775" lvl="1" indent="-231775">
              <a:spcAft>
                <a:spcPts val="300"/>
              </a:spcAft>
              <a:buSzPct val="90000"/>
              <a:buFont typeface="Wingdings" pitchFamily="2" charset="2"/>
              <a:buChar char="n"/>
            </a:pPr>
            <a:endParaRPr lang="en-US" sz="1200" dirty="0">
              <a:solidFill>
                <a:srgbClr val="000000"/>
              </a:solidFill>
            </a:endParaRPr>
          </a:p>
        </p:txBody>
      </p:sp>
      <p:sp>
        <p:nvSpPr>
          <p:cNvPr id="13" name="Slide Number Placeholder 12"/>
          <p:cNvSpPr>
            <a:spLocks noGrp="1"/>
          </p:cNvSpPr>
          <p:nvPr>
            <p:ph type="sldNum" sz="quarter" idx="12"/>
          </p:nvPr>
        </p:nvSpPr>
        <p:spPr/>
        <p:txBody>
          <a:bodyPr/>
          <a:lstStyle/>
          <a:p>
            <a:pPr>
              <a:defRPr/>
            </a:pPr>
            <a:fld id="{07BB139B-E723-4D6E-B25E-B21D6A9CA36B}" type="slidenum">
              <a:rPr lang="en-US" smtClean="0"/>
              <a:pPr>
                <a:defRPr/>
              </a:pPr>
              <a:t>23</a:t>
            </a:fld>
            <a:endParaRPr lang="en-US"/>
          </a:p>
        </p:txBody>
      </p:sp>
      <p:pic>
        <p:nvPicPr>
          <p:cNvPr id="14" name="Picture 13" descr="jlp 2013 logo.png"/>
          <p:cNvPicPr>
            <a:picLocks noChangeAspect="1"/>
          </p:cNvPicPr>
          <p:nvPr/>
        </p:nvPicPr>
        <p:blipFill>
          <a:blip r:embed="rId3"/>
          <a:stretch>
            <a:fillRect/>
          </a:stretch>
        </p:blipFill>
        <p:spPr>
          <a:xfrm>
            <a:off x="8004093" y="6172200"/>
            <a:ext cx="682707" cy="56689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ctr"/>
            <a:r>
              <a:rPr lang="en-US" sz="2800" dirty="0" smtClean="0"/>
              <a:t>Junior League of Pelham Overview</a:t>
            </a:r>
            <a:endParaRPr lang="en-US" sz="2800" dirty="0"/>
          </a:p>
        </p:txBody>
      </p:sp>
      <p:sp>
        <p:nvSpPr>
          <p:cNvPr id="3" name="Content Placeholder 2"/>
          <p:cNvSpPr>
            <a:spLocks noGrp="1"/>
          </p:cNvSpPr>
          <p:nvPr>
            <p:ph idx="1"/>
          </p:nvPr>
        </p:nvSpPr>
        <p:spPr/>
        <p:txBody>
          <a:bodyPr>
            <a:normAutofit fontScale="92500"/>
          </a:bodyPr>
          <a:lstStyle/>
          <a:p>
            <a:pPr marL="231775" lvl="1" indent="-231775">
              <a:spcBef>
                <a:spcPts val="0"/>
              </a:spcBef>
              <a:spcAft>
                <a:spcPts val="400"/>
              </a:spcAft>
              <a:buSzPct val="90000"/>
              <a:buFont typeface="Wingdings" pitchFamily="2" charset="2"/>
              <a:buChar char="n"/>
            </a:pPr>
            <a:r>
              <a:rPr lang="en-US" sz="1400" b="1" dirty="0" smtClean="0">
                <a:solidFill>
                  <a:srgbClr val="191919"/>
                </a:solidFill>
              </a:rPr>
              <a:t>Mission</a:t>
            </a:r>
          </a:p>
          <a:p>
            <a:pPr marL="688975" lvl="2" indent="-231775">
              <a:lnSpc>
                <a:spcPct val="110000"/>
              </a:lnSpc>
              <a:spcBef>
                <a:spcPts val="0"/>
              </a:spcBef>
              <a:spcAft>
                <a:spcPts val="400"/>
              </a:spcAft>
              <a:buSzPct val="90000"/>
              <a:buFont typeface="Courier New" pitchFamily="49" charset="0"/>
              <a:buChar char="o"/>
            </a:pPr>
            <a:r>
              <a:rPr lang="en-US" sz="1400" b="1" dirty="0" smtClean="0">
                <a:solidFill>
                  <a:srgbClr val="191919"/>
                </a:solidFill>
              </a:rPr>
              <a:t>Promote</a:t>
            </a:r>
            <a:r>
              <a:rPr lang="en-US" sz="1400" dirty="0" smtClean="0">
                <a:solidFill>
                  <a:srgbClr val="191919"/>
                </a:solidFill>
              </a:rPr>
              <a:t> volunteerism</a:t>
            </a:r>
          </a:p>
          <a:p>
            <a:pPr marL="688975" lvl="2" indent="-231775">
              <a:lnSpc>
                <a:spcPct val="110000"/>
              </a:lnSpc>
              <a:spcBef>
                <a:spcPts val="0"/>
              </a:spcBef>
              <a:spcAft>
                <a:spcPts val="400"/>
              </a:spcAft>
              <a:buSzPct val="90000"/>
              <a:buFont typeface="Courier New" pitchFamily="49" charset="0"/>
              <a:buChar char="o"/>
            </a:pPr>
            <a:r>
              <a:rPr lang="en-US" sz="1400" b="1" dirty="0" smtClean="0">
                <a:solidFill>
                  <a:srgbClr val="191919"/>
                </a:solidFill>
              </a:rPr>
              <a:t>Develop</a:t>
            </a:r>
            <a:r>
              <a:rPr lang="en-US" sz="1400" dirty="0" smtClean="0">
                <a:solidFill>
                  <a:srgbClr val="191919"/>
                </a:solidFill>
              </a:rPr>
              <a:t> the potential of women</a:t>
            </a:r>
          </a:p>
          <a:p>
            <a:pPr marL="688975" lvl="2" indent="-231775">
              <a:lnSpc>
                <a:spcPct val="110000"/>
              </a:lnSpc>
              <a:spcBef>
                <a:spcPts val="0"/>
              </a:spcBef>
              <a:spcAft>
                <a:spcPts val="400"/>
              </a:spcAft>
              <a:buSzPct val="90000"/>
              <a:buFont typeface="Courier New" pitchFamily="49" charset="0"/>
              <a:buChar char="o"/>
            </a:pPr>
            <a:r>
              <a:rPr lang="en-US" sz="1400" b="1" dirty="0" smtClean="0">
                <a:solidFill>
                  <a:srgbClr val="191919"/>
                </a:solidFill>
              </a:rPr>
              <a:t>Improve</a:t>
            </a:r>
            <a:r>
              <a:rPr lang="en-US" sz="1400" dirty="0" smtClean="0">
                <a:solidFill>
                  <a:srgbClr val="191919"/>
                </a:solidFill>
              </a:rPr>
              <a:t> the community</a:t>
            </a:r>
          </a:p>
          <a:p>
            <a:pPr marL="231775" lvl="1" indent="-231775">
              <a:spcBef>
                <a:spcPts val="0"/>
              </a:spcBef>
              <a:spcAft>
                <a:spcPts val="400"/>
              </a:spcAft>
              <a:buSzPct val="90000"/>
            </a:pPr>
            <a:endParaRPr lang="en-US" sz="1400" b="1" dirty="0" smtClean="0">
              <a:solidFill>
                <a:srgbClr val="191919"/>
              </a:solidFill>
            </a:endParaRPr>
          </a:p>
          <a:p>
            <a:pPr marL="231775" lvl="1" indent="-231775">
              <a:spcBef>
                <a:spcPts val="0"/>
              </a:spcBef>
              <a:spcAft>
                <a:spcPts val="400"/>
              </a:spcAft>
              <a:buSzPct val="90000"/>
              <a:buFont typeface="Wingdings" pitchFamily="2" charset="2"/>
              <a:buChar char="n"/>
            </a:pPr>
            <a:r>
              <a:rPr lang="en-US" sz="1400" b="1" dirty="0" smtClean="0">
                <a:solidFill>
                  <a:srgbClr val="191919"/>
                </a:solidFill>
              </a:rPr>
              <a:t>Focus Areas</a:t>
            </a:r>
          </a:p>
          <a:p>
            <a:pPr marL="688975" lvl="2" indent="-231775">
              <a:spcBef>
                <a:spcPts val="0"/>
              </a:spcBef>
              <a:spcAft>
                <a:spcPts val="400"/>
              </a:spcAft>
              <a:buSzPct val="90000"/>
              <a:buFont typeface="Courier New" pitchFamily="49" charset="0"/>
              <a:buChar char="o"/>
            </a:pPr>
            <a:r>
              <a:rPr lang="en-US" sz="1400" b="1" dirty="0" smtClean="0">
                <a:solidFill>
                  <a:srgbClr val="191919"/>
                </a:solidFill>
              </a:rPr>
              <a:t>Education</a:t>
            </a:r>
          </a:p>
          <a:p>
            <a:pPr marL="1146175" lvl="3" indent="-231775">
              <a:spcBef>
                <a:spcPts val="0"/>
              </a:spcBef>
              <a:spcAft>
                <a:spcPts val="400"/>
              </a:spcAft>
              <a:buSzPct val="90000"/>
              <a:buFont typeface="Wingdings" pitchFamily="2" charset="2"/>
              <a:buChar char="Ø"/>
            </a:pPr>
            <a:r>
              <a:rPr lang="en-US" sz="1400" b="1" i="1" dirty="0" smtClean="0">
                <a:solidFill>
                  <a:srgbClr val="191919"/>
                </a:solidFill>
              </a:rPr>
              <a:t>Pelham Library Partners </a:t>
            </a:r>
            <a:r>
              <a:rPr lang="en-US" sz="1400" dirty="0" smtClean="0">
                <a:solidFill>
                  <a:srgbClr val="191919"/>
                </a:solidFill>
              </a:rPr>
              <a:t>promotes early literacy through a twice-weekly children’s story time at the Pelham Public Library</a:t>
            </a:r>
          </a:p>
          <a:p>
            <a:pPr marL="1146175" lvl="3" indent="-231775">
              <a:spcBef>
                <a:spcPts val="0"/>
              </a:spcBef>
              <a:spcAft>
                <a:spcPts val="400"/>
              </a:spcAft>
              <a:buSzPct val="90000"/>
              <a:buFont typeface="Wingdings" pitchFamily="2" charset="2"/>
              <a:buChar char="Ø"/>
            </a:pPr>
            <a:r>
              <a:rPr lang="en-US" sz="1400" b="1" i="1" dirty="0" smtClean="0">
                <a:solidFill>
                  <a:srgbClr val="191919"/>
                </a:solidFill>
              </a:rPr>
              <a:t>Teen Improvisation Nights </a:t>
            </a:r>
            <a:r>
              <a:rPr lang="en-US" sz="1400" dirty="0" smtClean="0">
                <a:solidFill>
                  <a:srgbClr val="191919"/>
                </a:solidFill>
              </a:rPr>
              <a:t>invites teens to attend improvisation classes and perform for their peers; providing safe, fun, substance-free activities for teens on	 weekends</a:t>
            </a:r>
          </a:p>
          <a:p>
            <a:pPr marL="688975" lvl="2" indent="-231775">
              <a:spcBef>
                <a:spcPts val="0"/>
              </a:spcBef>
              <a:spcAft>
                <a:spcPts val="400"/>
              </a:spcAft>
              <a:buSzPct val="90000"/>
              <a:buFont typeface="Courier New" pitchFamily="49" charset="0"/>
              <a:buChar char="o"/>
            </a:pPr>
            <a:r>
              <a:rPr lang="en-US" sz="1400" b="1" dirty="0" smtClean="0">
                <a:solidFill>
                  <a:srgbClr val="191919"/>
                </a:solidFill>
              </a:rPr>
              <a:t>Healthy Families</a:t>
            </a:r>
          </a:p>
          <a:p>
            <a:pPr marL="1146175" lvl="3" indent="-231775">
              <a:spcBef>
                <a:spcPts val="0"/>
              </a:spcBef>
              <a:spcAft>
                <a:spcPts val="400"/>
              </a:spcAft>
              <a:buSzPct val="90000"/>
              <a:buFont typeface="Wingdings" pitchFamily="2" charset="2"/>
              <a:buChar char="Ø"/>
            </a:pPr>
            <a:r>
              <a:rPr lang="en-US" sz="1400" b="1" i="1" dirty="0" smtClean="0">
                <a:solidFill>
                  <a:srgbClr val="191919"/>
                </a:solidFill>
              </a:rPr>
              <a:t>Food Rescue Run with County Harvest  </a:t>
            </a:r>
            <a:r>
              <a:rPr lang="en-US" sz="1400" dirty="0" smtClean="0">
                <a:solidFill>
                  <a:srgbClr val="191919"/>
                </a:solidFill>
              </a:rPr>
              <a:t>JLP members participate in food rescue from restaurants, grocery stores, and hotels to homeless shelters in Westchester County</a:t>
            </a:r>
          </a:p>
          <a:p>
            <a:pPr marL="1146175" lvl="3" indent="-231775">
              <a:spcBef>
                <a:spcPts val="0"/>
              </a:spcBef>
              <a:spcAft>
                <a:spcPts val="400"/>
              </a:spcAft>
              <a:buSzPct val="90000"/>
              <a:buFont typeface="Wingdings" pitchFamily="2" charset="2"/>
              <a:buChar char="Ø"/>
            </a:pPr>
            <a:r>
              <a:rPr lang="en-US" sz="1400" b="1" i="1" dirty="0" smtClean="0">
                <a:solidFill>
                  <a:srgbClr val="191919"/>
                </a:solidFill>
              </a:rPr>
              <a:t>Backpack Program </a:t>
            </a:r>
            <a:r>
              <a:rPr lang="en-US" sz="1400" dirty="0" smtClean="0">
                <a:solidFill>
                  <a:srgbClr val="191919"/>
                </a:solidFill>
              </a:rPr>
              <a:t>provides weekend food provisions for children in need</a:t>
            </a:r>
          </a:p>
          <a:p>
            <a:pPr marL="688975" lvl="2" indent="-231775">
              <a:spcBef>
                <a:spcPts val="0"/>
              </a:spcBef>
              <a:spcAft>
                <a:spcPts val="400"/>
              </a:spcAft>
              <a:buSzPct val="90000"/>
              <a:buFont typeface="Courier New" pitchFamily="49" charset="0"/>
              <a:buChar char="o"/>
            </a:pPr>
            <a:r>
              <a:rPr lang="en-US" sz="1400" b="1" dirty="0" smtClean="0">
                <a:solidFill>
                  <a:srgbClr val="191919"/>
                </a:solidFill>
              </a:rPr>
              <a:t>Pelham Improvement</a:t>
            </a:r>
          </a:p>
          <a:p>
            <a:pPr marL="1146175" lvl="3" indent="-231775">
              <a:spcBef>
                <a:spcPts val="0"/>
              </a:spcBef>
              <a:spcAft>
                <a:spcPts val="400"/>
              </a:spcAft>
              <a:buSzPct val="90000"/>
              <a:buFont typeface="Wingdings" pitchFamily="2" charset="2"/>
              <a:buChar char="Ø"/>
            </a:pPr>
            <a:r>
              <a:rPr lang="en-US" sz="1400" dirty="0" smtClean="0">
                <a:solidFill>
                  <a:srgbClr val="191919"/>
                </a:solidFill>
              </a:rPr>
              <a:t>Martha Emmons Weihman Memorial Park</a:t>
            </a:r>
          </a:p>
          <a:p>
            <a:pPr marL="1146175" lvl="3" indent="-231775">
              <a:spcBef>
                <a:spcPts val="0"/>
              </a:spcBef>
              <a:spcAft>
                <a:spcPts val="400"/>
              </a:spcAft>
              <a:buSzPct val="90000"/>
              <a:buFont typeface="Wingdings" pitchFamily="2" charset="2"/>
              <a:buChar char="Ø"/>
            </a:pPr>
            <a:r>
              <a:rPr lang="en-US" sz="1400" dirty="0" smtClean="0">
                <a:solidFill>
                  <a:srgbClr val="191919"/>
                </a:solidFill>
              </a:rPr>
              <a:t>Beginning stages of a new campaign to support park improvement on  Wolf’s Lan</a:t>
            </a:r>
            <a:r>
              <a:rPr lang="en-US" sz="1297" dirty="0" smtClean="0">
                <a:solidFill>
                  <a:srgbClr val="191919"/>
                </a:solidFill>
              </a:rPr>
              <a:t>e </a:t>
            </a:r>
          </a:p>
          <a:p>
            <a:pPr marL="231775" lvl="1" indent="-231775">
              <a:spcAft>
                <a:spcPts val="400"/>
              </a:spcAft>
              <a:buSzPct val="90000"/>
              <a:buFont typeface="Wingdings" pitchFamily="2" charset="2"/>
              <a:buChar char="n"/>
            </a:pPr>
            <a:endParaRPr lang="en-US" sz="1400" dirty="0" smtClean="0"/>
          </a:p>
          <a:p>
            <a:pPr marL="231775" lvl="1" indent="-231775">
              <a:spcAft>
                <a:spcPts val="400"/>
              </a:spcAft>
              <a:buSzPct val="90000"/>
              <a:buFont typeface="Wingdings" pitchFamily="2" charset="2"/>
              <a:buChar char="n"/>
            </a:pPr>
            <a:endParaRPr lang="en-US" sz="1400" dirty="0" smtClean="0"/>
          </a:p>
          <a:p>
            <a:pPr marL="231775" lvl="1" indent="-231775">
              <a:spcAft>
                <a:spcPts val="400"/>
              </a:spcAft>
              <a:buSzPct val="90000"/>
              <a:buFont typeface="Wingdings" pitchFamily="2" charset="2"/>
              <a:buChar char="n"/>
            </a:pPr>
            <a:endParaRPr lang="en-US" sz="1400" dirty="0" smtClean="0"/>
          </a:p>
          <a:p>
            <a:pPr marL="231775" lvl="1" indent="-231775">
              <a:spcAft>
                <a:spcPts val="400"/>
              </a:spcAft>
              <a:buSzPct val="90000"/>
              <a:buFont typeface="Wingdings" pitchFamily="2" charset="2"/>
              <a:buChar char="n"/>
            </a:pPr>
            <a:endParaRPr lang="en-US" sz="1200" dirty="0" smtClean="0"/>
          </a:p>
          <a:p>
            <a:pPr lvl="0">
              <a:buNone/>
            </a:pPr>
            <a:endParaRPr lang="en-US" dirty="0" smtClean="0">
              <a:latin typeface="Arial" pitchFamily="34" charset="0"/>
              <a:cs typeface="Arial" pitchFamily="34" charset="0"/>
            </a:endParaRPr>
          </a:p>
        </p:txBody>
      </p:sp>
      <p:sp>
        <p:nvSpPr>
          <p:cNvPr id="8" name="TextBox 7"/>
          <p:cNvSpPr txBox="1"/>
          <p:nvPr/>
        </p:nvSpPr>
        <p:spPr>
          <a:xfrm>
            <a:off x="457200" y="914400"/>
            <a:ext cx="8229600" cy="646331"/>
          </a:xfrm>
          <a:prstGeom prst="rect">
            <a:avLst/>
          </a:prstGeom>
          <a:noFill/>
        </p:spPr>
        <p:txBody>
          <a:bodyPr wrap="square" rtlCol="0">
            <a:spAutoFit/>
          </a:bodyPr>
          <a:lstStyle/>
          <a:p>
            <a:r>
              <a:rPr lang="en-US" b="1" dirty="0" smtClean="0">
                <a:solidFill>
                  <a:schemeClr val="tx1">
                    <a:lumMod val="85000"/>
                    <a:lumOff val="15000"/>
                  </a:schemeClr>
                </a:solidFill>
                <a:latin typeface="Arial" panose="020B0604020202020204" pitchFamily="34" charset="0"/>
                <a:cs typeface="Arial" panose="020B0604020202020204" pitchFamily="34" charset="0"/>
              </a:rPr>
              <a:t>The Junior League of Pelham is an organization of women committed to </a:t>
            </a:r>
          </a:p>
          <a:p>
            <a:r>
              <a:rPr lang="en-US" b="1" dirty="0" smtClean="0">
                <a:solidFill>
                  <a:schemeClr val="tx1">
                    <a:lumMod val="85000"/>
                    <a:lumOff val="15000"/>
                  </a:schemeClr>
                </a:solidFill>
                <a:latin typeface="Arial" panose="020B0604020202020204" pitchFamily="34" charset="0"/>
                <a:cs typeface="Arial" panose="020B0604020202020204" pitchFamily="34" charset="0"/>
              </a:rPr>
              <a:t>the improvement of Pelham and its surrounding communities</a:t>
            </a:r>
            <a:endParaRPr lang="en-US"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9A8FFC84-F9ED-4288-9C5B-9E54F7E189EE}" type="slidenum">
              <a:rPr lang="en-US" smtClean="0"/>
              <a:pPr>
                <a:defRPr/>
              </a:pPr>
              <a:t>3</a:t>
            </a:fld>
            <a:endParaRPr lang="en-US"/>
          </a:p>
        </p:txBody>
      </p:sp>
      <p:pic>
        <p:nvPicPr>
          <p:cNvPr id="7" name="Picture 6" descr="jlp 2013 logo.png"/>
          <p:cNvPicPr>
            <a:picLocks noChangeAspect="1"/>
          </p:cNvPicPr>
          <p:nvPr/>
        </p:nvPicPr>
        <p:blipFill>
          <a:blip r:embed="rId2"/>
          <a:stretch>
            <a:fillRect/>
          </a:stretch>
        </p:blipFill>
        <p:spPr>
          <a:xfrm>
            <a:off x="8001000" y="6172200"/>
            <a:ext cx="682707" cy="56689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ctr"/>
            <a:r>
              <a:rPr lang="en-US" sz="2800" dirty="0" smtClean="0"/>
              <a:t>Connections: Using Social Media to Promote Your Nonprofit’s Mission</a:t>
            </a:r>
            <a:endParaRPr lang="en-US" sz="2800" dirty="0"/>
          </a:p>
        </p:txBody>
      </p:sp>
      <p:sp>
        <p:nvSpPr>
          <p:cNvPr id="3" name="Content Placeholder 2"/>
          <p:cNvSpPr>
            <a:spLocks noGrp="1"/>
          </p:cNvSpPr>
          <p:nvPr>
            <p:ph idx="1"/>
          </p:nvPr>
        </p:nvSpPr>
        <p:spPr>
          <a:xfrm>
            <a:off x="670950" y="1883100"/>
            <a:ext cx="8229600" cy="4525963"/>
          </a:xfrm>
        </p:spPr>
        <p:txBody>
          <a:bodyPr>
            <a:normAutofit lnSpcReduction="10000"/>
          </a:bodyPr>
          <a:lstStyle/>
          <a:p>
            <a:pPr marL="231775" lvl="1" indent="-231775">
              <a:spcBef>
                <a:spcPts val="0"/>
              </a:spcBef>
              <a:spcAft>
                <a:spcPts val="400"/>
              </a:spcAft>
              <a:buSzPct val="90000"/>
              <a:buFont typeface="Wingdings" pitchFamily="2" charset="2"/>
              <a:buChar char="n"/>
            </a:pPr>
            <a:r>
              <a:rPr lang="en-US" sz="1500" b="1" i="1" dirty="0"/>
              <a:t>Who </a:t>
            </a:r>
            <a:r>
              <a:rPr lang="en-US" sz="1500" dirty="0"/>
              <a:t>is your target audience</a:t>
            </a:r>
            <a:r>
              <a:rPr lang="en-US" sz="1500" dirty="0" smtClean="0"/>
              <a:t>?</a:t>
            </a:r>
          </a:p>
          <a:p>
            <a:pPr marL="231775" lvl="1" indent="-231775">
              <a:spcBef>
                <a:spcPts val="0"/>
              </a:spcBef>
              <a:spcAft>
                <a:spcPts val="400"/>
              </a:spcAft>
              <a:buSzPct val="90000"/>
              <a:buNone/>
            </a:pPr>
            <a:endParaRPr lang="en-US" sz="1500" dirty="0"/>
          </a:p>
          <a:p>
            <a:pPr marL="231775" lvl="1" indent="-231775">
              <a:spcBef>
                <a:spcPts val="0"/>
              </a:spcBef>
              <a:spcAft>
                <a:spcPts val="400"/>
              </a:spcAft>
              <a:buSzPct val="90000"/>
              <a:buFont typeface="Wingdings" pitchFamily="2" charset="2"/>
              <a:buChar char="n"/>
            </a:pPr>
            <a:r>
              <a:rPr lang="en-US" sz="1500" b="1" i="1" dirty="0" smtClean="0"/>
              <a:t>Where </a:t>
            </a:r>
            <a:r>
              <a:rPr lang="en-US" sz="1500" dirty="0"/>
              <a:t>are they active</a:t>
            </a:r>
            <a:r>
              <a:rPr lang="en-US" sz="1500" dirty="0" smtClean="0"/>
              <a:t>?</a:t>
            </a:r>
          </a:p>
          <a:p>
            <a:pPr marL="231775" lvl="1" indent="-231775">
              <a:spcBef>
                <a:spcPts val="0"/>
              </a:spcBef>
              <a:spcAft>
                <a:spcPts val="400"/>
              </a:spcAft>
              <a:buSzPct val="90000"/>
              <a:buNone/>
            </a:pPr>
            <a:endParaRPr lang="en-US" sz="1500" dirty="0" smtClean="0"/>
          </a:p>
          <a:p>
            <a:pPr marL="231775" lvl="1" indent="-231775">
              <a:spcBef>
                <a:spcPts val="0"/>
              </a:spcBef>
              <a:spcAft>
                <a:spcPts val="400"/>
              </a:spcAft>
              <a:buSzPct val="90000"/>
              <a:buFont typeface="Wingdings" pitchFamily="2" charset="2"/>
              <a:buChar char="n"/>
            </a:pPr>
            <a:r>
              <a:rPr lang="en-US" sz="1500" b="1" i="1" dirty="0"/>
              <a:t>Why </a:t>
            </a:r>
            <a:r>
              <a:rPr lang="en-US" sz="1500" dirty="0"/>
              <a:t>are you seeking connections? </a:t>
            </a:r>
            <a:endParaRPr lang="en-US" sz="1500" dirty="0" smtClean="0"/>
          </a:p>
          <a:p>
            <a:pPr marL="688975" lvl="2" indent="-231775">
              <a:spcBef>
                <a:spcPts val="0"/>
              </a:spcBef>
              <a:spcAft>
                <a:spcPts val="400"/>
              </a:spcAft>
              <a:buSzPct val="90000"/>
              <a:buFont typeface="Courier New" pitchFamily="49" charset="0"/>
              <a:buChar char="o"/>
            </a:pPr>
            <a:r>
              <a:rPr lang="en-US" sz="1500" dirty="0" smtClean="0">
                <a:solidFill>
                  <a:srgbClr val="191919"/>
                </a:solidFill>
              </a:rPr>
              <a:t>Community building?</a:t>
            </a:r>
          </a:p>
          <a:p>
            <a:pPr marL="688975" lvl="2" indent="-231775">
              <a:spcBef>
                <a:spcPts val="0"/>
              </a:spcBef>
              <a:spcAft>
                <a:spcPts val="400"/>
              </a:spcAft>
              <a:buSzPct val="90000"/>
              <a:buFont typeface="Courier New" pitchFamily="49" charset="0"/>
              <a:buChar char="o"/>
            </a:pPr>
            <a:r>
              <a:rPr lang="en-US" sz="1500" dirty="0" smtClean="0">
                <a:solidFill>
                  <a:srgbClr val="191919"/>
                </a:solidFill>
              </a:rPr>
              <a:t>Awareness?</a:t>
            </a:r>
          </a:p>
          <a:p>
            <a:pPr marL="688975" lvl="2" indent="-231775">
              <a:spcBef>
                <a:spcPts val="0"/>
              </a:spcBef>
              <a:spcAft>
                <a:spcPts val="400"/>
              </a:spcAft>
              <a:buSzPct val="90000"/>
              <a:buFont typeface="Courier New" pitchFamily="49" charset="0"/>
              <a:buChar char="o"/>
            </a:pPr>
            <a:r>
              <a:rPr lang="en-US" sz="1500" dirty="0" smtClean="0">
                <a:solidFill>
                  <a:srgbClr val="191919"/>
                </a:solidFill>
              </a:rPr>
              <a:t>Fundraising?</a:t>
            </a:r>
          </a:p>
          <a:p>
            <a:pPr marL="231775" lvl="1" indent="-231775">
              <a:spcBef>
                <a:spcPts val="0"/>
              </a:spcBef>
              <a:spcAft>
                <a:spcPts val="400"/>
              </a:spcAft>
              <a:buSzPct val="90000"/>
              <a:buFont typeface="Wingdings" pitchFamily="2" charset="2"/>
              <a:buChar char="n"/>
            </a:pPr>
            <a:endParaRPr lang="en-US" sz="1500" dirty="0" smtClean="0"/>
          </a:p>
          <a:p>
            <a:pPr marL="231775" lvl="1" indent="-231775">
              <a:spcBef>
                <a:spcPts val="0"/>
              </a:spcBef>
              <a:spcAft>
                <a:spcPts val="400"/>
              </a:spcAft>
              <a:buSzPct val="90000"/>
              <a:buFont typeface="Wingdings" pitchFamily="2" charset="2"/>
              <a:buChar char="n"/>
            </a:pPr>
            <a:r>
              <a:rPr lang="en-US" sz="1500" b="1" i="1" dirty="0" smtClean="0"/>
              <a:t>What </a:t>
            </a:r>
            <a:r>
              <a:rPr lang="en-US" sz="1500" dirty="0"/>
              <a:t>is the outcome you hope to achieve</a:t>
            </a:r>
            <a:r>
              <a:rPr lang="en-US" sz="1500" dirty="0" smtClean="0"/>
              <a:t>?</a:t>
            </a:r>
          </a:p>
          <a:p>
            <a:pPr marL="231775" lvl="1" indent="-231775">
              <a:spcBef>
                <a:spcPts val="0"/>
              </a:spcBef>
              <a:spcAft>
                <a:spcPts val="400"/>
              </a:spcAft>
              <a:buSzPct val="90000"/>
              <a:buNone/>
            </a:pPr>
            <a:endParaRPr lang="en-US" sz="1500" dirty="0" smtClean="0"/>
          </a:p>
          <a:p>
            <a:pPr marL="231775" lvl="1" indent="-231775">
              <a:spcBef>
                <a:spcPts val="0"/>
              </a:spcBef>
              <a:spcAft>
                <a:spcPts val="400"/>
              </a:spcAft>
              <a:buSzPct val="90000"/>
              <a:buFont typeface="Wingdings" pitchFamily="2" charset="2"/>
              <a:buChar char="n"/>
            </a:pPr>
            <a:r>
              <a:rPr lang="en-US" sz="1500" b="1" i="1" dirty="0"/>
              <a:t>How </a:t>
            </a:r>
            <a:r>
              <a:rPr lang="en-US" sz="1500" dirty="0"/>
              <a:t>will you</a:t>
            </a:r>
            <a:r>
              <a:rPr lang="en-US" sz="1500" dirty="0" smtClean="0"/>
              <a:t>:</a:t>
            </a:r>
          </a:p>
          <a:p>
            <a:pPr marL="631825" lvl="2" indent="-231775">
              <a:spcBef>
                <a:spcPts val="0"/>
              </a:spcBef>
              <a:spcAft>
                <a:spcPts val="400"/>
              </a:spcAft>
              <a:buSzPct val="90000"/>
              <a:buFont typeface="Courier New" pitchFamily="49" charset="0"/>
              <a:buChar char="o"/>
            </a:pPr>
            <a:r>
              <a:rPr lang="en-US" sz="1500" dirty="0" smtClean="0"/>
              <a:t>Measure success?</a:t>
            </a:r>
          </a:p>
          <a:p>
            <a:pPr marL="631825" lvl="2" indent="-231775">
              <a:spcBef>
                <a:spcPts val="0"/>
              </a:spcBef>
              <a:spcAft>
                <a:spcPts val="400"/>
              </a:spcAft>
              <a:buSzPct val="90000"/>
              <a:buFont typeface="Courier New" pitchFamily="49" charset="0"/>
              <a:buChar char="o"/>
            </a:pPr>
            <a:r>
              <a:rPr lang="en-US" sz="1500" dirty="0" smtClean="0"/>
              <a:t>Maintain relationships?</a:t>
            </a:r>
          </a:p>
          <a:p>
            <a:pPr marL="631825" lvl="2" indent="-231775">
              <a:spcBef>
                <a:spcPts val="0"/>
              </a:spcBef>
              <a:spcAft>
                <a:spcPts val="400"/>
              </a:spcAft>
              <a:buSzPct val="90000"/>
              <a:buFont typeface="Courier New" pitchFamily="49" charset="0"/>
              <a:buChar char="o"/>
            </a:pPr>
            <a:r>
              <a:rPr lang="en-US" sz="1500" dirty="0" smtClean="0"/>
              <a:t>Control your message?</a:t>
            </a:r>
          </a:p>
          <a:p>
            <a:pPr marL="631825" lvl="2" indent="-231775">
              <a:spcBef>
                <a:spcPts val="0"/>
              </a:spcBef>
              <a:spcAft>
                <a:spcPts val="400"/>
              </a:spcAft>
              <a:buSzPct val="90000"/>
              <a:buFont typeface="Courier New" pitchFamily="49" charset="0"/>
              <a:buChar char="o"/>
            </a:pPr>
            <a:r>
              <a:rPr lang="en-US" sz="1500" dirty="0" smtClean="0"/>
              <a:t>Interact with your audience?</a:t>
            </a:r>
            <a:endParaRPr lang="en-US" sz="1500" dirty="0"/>
          </a:p>
          <a:p>
            <a:pPr marL="231775" lvl="1" indent="-231775">
              <a:spcBef>
                <a:spcPts val="0"/>
              </a:spcBef>
              <a:spcAft>
                <a:spcPts val="400"/>
              </a:spcAft>
              <a:buSzPct val="90000"/>
              <a:buFont typeface="Wingdings" pitchFamily="2" charset="2"/>
              <a:buChar char="n"/>
            </a:pPr>
            <a:endParaRPr lang="en-US" sz="1400" dirty="0" smtClean="0"/>
          </a:p>
          <a:p>
            <a:pPr lvl="1">
              <a:buNone/>
            </a:pPr>
            <a:endParaRPr lang="en-US" sz="1400" dirty="0"/>
          </a:p>
        </p:txBody>
      </p:sp>
      <p:sp>
        <p:nvSpPr>
          <p:cNvPr id="8" name="TextBox 7"/>
          <p:cNvSpPr txBox="1"/>
          <p:nvPr/>
        </p:nvSpPr>
        <p:spPr>
          <a:xfrm>
            <a:off x="659075" y="1114050"/>
            <a:ext cx="8229600" cy="646331"/>
          </a:xfrm>
          <a:prstGeom prst="rect">
            <a:avLst/>
          </a:prstGeom>
          <a:noFill/>
        </p:spPr>
        <p:txBody>
          <a:bodyPr wrap="square" rtlCol="0">
            <a:spAutoFit/>
          </a:bodyPr>
          <a:lstStyle/>
          <a:p>
            <a:r>
              <a:rPr lang="en-US" b="1" dirty="0" smtClean="0">
                <a:latin typeface="Arial" pitchFamily="34" charset="0"/>
                <a:cs typeface="Arial" pitchFamily="34" charset="0"/>
              </a:rPr>
              <a:t>Social media is constantly evolving, yet has become a key component in staying actively connected to the community</a:t>
            </a:r>
            <a:endParaRPr lang="en-US" b="1" dirty="0">
              <a:solidFill>
                <a:schemeClr val="tx1">
                  <a:lumMod val="85000"/>
                  <a:lumOff val="15000"/>
                </a:scheme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a:defRPr/>
            </a:pPr>
            <a:fld id="{9A8FFC84-F9ED-4288-9C5B-9E54F7E189EE}" type="slidenum">
              <a:rPr lang="en-US" smtClean="0"/>
              <a:pPr>
                <a:defRPr/>
              </a:pPr>
              <a:t>4</a:t>
            </a:fld>
            <a:endParaRPr lang="en-US"/>
          </a:p>
        </p:txBody>
      </p:sp>
      <p:pic>
        <p:nvPicPr>
          <p:cNvPr id="7" name="Picture 6" descr="jlp 2013 logo.png"/>
          <p:cNvPicPr>
            <a:picLocks noChangeAspect="1"/>
          </p:cNvPicPr>
          <p:nvPr/>
        </p:nvPicPr>
        <p:blipFill>
          <a:blip r:embed="rId2"/>
          <a:stretch>
            <a:fillRect/>
          </a:stretch>
        </p:blipFill>
        <p:spPr>
          <a:xfrm>
            <a:off x="8001000" y="6172200"/>
            <a:ext cx="682707" cy="56689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err="1"/>
              <a:t>Burbio.com</a:t>
            </a:r>
            <a:endParaRPr lang="en-US" sz="2800" dirty="0"/>
          </a:p>
        </p:txBody>
      </p:sp>
      <p:pic>
        <p:nvPicPr>
          <p:cNvPr id="5" name="Content Placeholder 4" descr="burbio_logo.png"/>
          <p:cNvPicPr>
            <a:picLocks noGrp="1" noChangeAspect="1"/>
          </p:cNvPicPr>
          <p:nvPr>
            <p:ph idx="1"/>
          </p:nvPr>
        </p:nvPicPr>
        <p:blipFill>
          <a:blip r:embed="rId2"/>
          <a:srcRect t="-48377" b="-48377"/>
          <a:stretch>
            <a:fillRect/>
          </a:stretch>
        </p:blipFill>
        <p:spPr>
          <a:xfrm>
            <a:off x="1143000" y="1219200"/>
            <a:ext cx="6851650" cy="3768154"/>
          </a:xfrm>
        </p:spPr>
      </p:pic>
      <p:sp>
        <p:nvSpPr>
          <p:cNvPr id="6" name="Slide Number Placeholder 5"/>
          <p:cNvSpPr>
            <a:spLocks noGrp="1"/>
          </p:cNvSpPr>
          <p:nvPr>
            <p:ph type="sldNum" sz="quarter" idx="12"/>
          </p:nvPr>
        </p:nvSpPr>
        <p:spPr/>
        <p:txBody>
          <a:bodyPr/>
          <a:lstStyle/>
          <a:p>
            <a:pPr>
              <a:defRPr/>
            </a:pPr>
            <a:fld id="{9A8FFC84-F9ED-4288-9C5B-9E54F7E189EE}"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362200"/>
            <a:ext cx="8517930" cy="2419323"/>
          </a:xfrm>
        </p:spPr>
        <p:txBody>
          <a:bodyPr>
            <a:noAutofit/>
          </a:bodyPr>
          <a:lstStyle/>
          <a:p>
            <a:pPr algn="ctr"/>
            <a:r>
              <a:rPr lang="en-US" sz="4000" dirty="0" smtClean="0">
                <a:solidFill>
                  <a:srgbClr val="191919"/>
                </a:solidFill>
                <a:latin typeface="Calibri" panose="020F0502020204030204" pitchFamily="34" charset="0"/>
                <a:ea typeface="+mn-ea"/>
                <a:cs typeface="+mn-cs"/>
              </a:rPr>
              <a:t>USING SOCIAL MEDIA TO PROMOTE </a:t>
            </a:r>
            <a:br>
              <a:rPr lang="en-US" sz="4000" dirty="0" smtClean="0">
                <a:solidFill>
                  <a:srgbClr val="191919"/>
                </a:solidFill>
                <a:latin typeface="Calibri" panose="020F0502020204030204" pitchFamily="34" charset="0"/>
                <a:ea typeface="+mn-ea"/>
                <a:cs typeface="+mn-cs"/>
              </a:rPr>
            </a:br>
            <a:r>
              <a:rPr lang="en-US" sz="4000" dirty="0" smtClean="0">
                <a:solidFill>
                  <a:srgbClr val="191919"/>
                </a:solidFill>
                <a:latin typeface="Calibri" panose="020F0502020204030204" pitchFamily="34" charset="0"/>
                <a:ea typeface="+mn-ea"/>
                <a:cs typeface="+mn-cs"/>
              </a:rPr>
              <a:t>YOUR NONPROFIT’S MISSION</a:t>
            </a:r>
            <a:endParaRPr lang="en-US" sz="4000" dirty="0">
              <a:solidFill>
                <a:srgbClr val="191919"/>
              </a:solidFill>
              <a:latin typeface="Calibri" panose="020F0502020204030204" pitchFamily="34" charset="0"/>
              <a:ea typeface="+mn-ea"/>
              <a:cs typeface="+mn-cs"/>
            </a:endParaRPr>
          </a:p>
        </p:txBody>
      </p:sp>
      <p:sp>
        <p:nvSpPr>
          <p:cNvPr id="3" name="TextBox 2"/>
          <p:cNvSpPr txBox="1"/>
          <p:nvPr/>
        </p:nvSpPr>
        <p:spPr>
          <a:xfrm>
            <a:off x="188533" y="6170005"/>
            <a:ext cx="2601798" cy="369332"/>
          </a:xfrm>
          <a:prstGeom prst="rect">
            <a:avLst/>
          </a:prstGeom>
          <a:noFill/>
        </p:spPr>
        <p:txBody>
          <a:bodyPr wrap="square" rtlCol="0">
            <a:spAutoFit/>
          </a:bodyPr>
          <a:lstStyle/>
          <a:p>
            <a:r>
              <a:rPr lang="en-US" sz="900" dirty="0" smtClean="0">
                <a:solidFill>
                  <a:schemeClr val="bg1">
                    <a:lumMod val="50000"/>
                  </a:schemeClr>
                </a:solidFill>
                <a:latin typeface="Arial" panose="020B0604020202020204" pitchFamily="34" charset="0"/>
                <a:cs typeface="Arial" panose="020B0604020202020204" pitchFamily="34" charset="0"/>
              </a:rPr>
              <a:t>LOUISE KELLY</a:t>
            </a:r>
          </a:p>
          <a:p>
            <a:r>
              <a:rPr lang="en-US" sz="900" dirty="0" smtClean="0">
                <a:solidFill>
                  <a:schemeClr val="bg1">
                    <a:lumMod val="50000"/>
                  </a:schemeClr>
                </a:solidFill>
                <a:latin typeface="Arial" panose="020B0604020202020204" pitchFamily="34" charset="0"/>
                <a:cs typeface="Arial" panose="020B0604020202020204" pitchFamily="34" charset="0"/>
              </a:rPr>
              <a:t>LOUISE@GLOWSTONECONSULTING.COM</a:t>
            </a:r>
          </a:p>
        </p:txBody>
      </p:sp>
      <p:sp>
        <p:nvSpPr>
          <p:cNvPr id="5" name="Rectangle 4"/>
          <p:cNvSpPr/>
          <p:nvPr/>
        </p:nvSpPr>
        <p:spPr>
          <a:xfrm>
            <a:off x="4436611" y="6179431"/>
            <a:ext cx="4572000" cy="369332"/>
          </a:xfrm>
          <a:prstGeom prst="rect">
            <a:avLst/>
          </a:prstGeom>
        </p:spPr>
        <p:txBody>
          <a:bodyPr>
            <a:spAutoFit/>
          </a:bodyPr>
          <a:lstStyle/>
          <a:p>
            <a:pPr algn="r"/>
            <a:r>
              <a:rPr lang="en-US" sz="900" dirty="0" smtClean="0">
                <a:solidFill>
                  <a:schemeClr val="bg1">
                    <a:lumMod val="50000"/>
                  </a:schemeClr>
                </a:solidFill>
                <a:latin typeface="Arial" panose="020B0604020202020204" pitchFamily="34" charset="0"/>
                <a:cs typeface="Arial" panose="020B0604020202020204" pitchFamily="34" charset="0"/>
              </a:rPr>
              <a:t>LARA HEJTMANEK</a:t>
            </a:r>
          </a:p>
          <a:p>
            <a:pPr algn="r"/>
            <a:r>
              <a:rPr lang="en-US" sz="900" dirty="0" smtClean="0">
                <a:solidFill>
                  <a:schemeClr val="bg1">
                    <a:lumMod val="50000"/>
                  </a:schemeClr>
                </a:solidFill>
                <a:latin typeface="Arial" panose="020B0604020202020204" pitchFamily="34" charset="0"/>
                <a:cs typeface="Arial" panose="020B0604020202020204" pitchFamily="34" charset="0"/>
              </a:rPr>
              <a:t>LARA@GLOWSTONECONSULTING.COM</a:t>
            </a:r>
          </a:p>
        </p:txBody>
      </p:sp>
      <p:pic>
        <p:nvPicPr>
          <p:cNvPr id="4" name="Picture 3"/>
          <p:cNvPicPr>
            <a:picLocks noChangeAspect="1"/>
          </p:cNvPicPr>
          <p:nvPr/>
        </p:nvPicPr>
        <p:blipFill rotWithShape="1">
          <a:blip r:embed="rId3" cstate="email">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rcRect t="32852" b="36645"/>
          <a:stretch/>
        </p:blipFill>
        <p:spPr>
          <a:xfrm>
            <a:off x="3437574" y="5887207"/>
            <a:ext cx="2622866" cy="800055"/>
          </a:xfrm>
          <a:prstGeom prst="rect">
            <a:avLst/>
          </a:prstGeom>
        </p:spPr>
      </p:pic>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261647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461" y="1709815"/>
            <a:ext cx="7089290" cy="3238631"/>
          </a:xfrm>
        </p:spPr>
        <p:txBody>
          <a:bodyPr>
            <a:normAutofit/>
          </a:bodyPr>
          <a:lstStyle/>
          <a:p>
            <a:pPr lvl="0">
              <a:buClr>
                <a:schemeClr val="bg1">
                  <a:lumMod val="50000"/>
                </a:schemeClr>
              </a:buClr>
              <a:buFont typeface="Arial" panose="020B0604020202020204" pitchFamily="34" charset="0"/>
              <a:buChar char="•"/>
            </a:pPr>
            <a:r>
              <a:rPr lang="en-US" sz="5400" b="0" dirty="0">
                <a:solidFill>
                  <a:schemeClr val="tx1">
                    <a:lumMod val="65000"/>
                    <a:lumOff val="35000"/>
                  </a:schemeClr>
                </a:solidFill>
                <a:latin typeface="Calibri" panose="020F0502020204030204" pitchFamily="34" charset="0"/>
              </a:rPr>
              <a:t>Be strategic</a:t>
            </a:r>
          </a:p>
          <a:p>
            <a:pPr lvl="0">
              <a:buClr>
                <a:schemeClr val="bg1">
                  <a:lumMod val="50000"/>
                </a:schemeClr>
              </a:buClr>
              <a:buFont typeface="Arial" panose="020B0604020202020204" pitchFamily="34" charset="0"/>
              <a:buChar char="•"/>
            </a:pPr>
            <a:r>
              <a:rPr lang="en-US" sz="5400" b="0" dirty="0">
                <a:solidFill>
                  <a:schemeClr val="tx1">
                    <a:lumMod val="65000"/>
                    <a:lumOff val="35000"/>
                  </a:schemeClr>
                </a:solidFill>
                <a:latin typeface="Calibri" panose="020F0502020204030204" pitchFamily="34" charset="0"/>
              </a:rPr>
              <a:t>Be engaged</a:t>
            </a:r>
          </a:p>
          <a:p>
            <a:pPr lvl="0">
              <a:buClr>
                <a:schemeClr val="bg1">
                  <a:lumMod val="50000"/>
                </a:schemeClr>
              </a:buClr>
              <a:buFont typeface="Arial" panose="020B0604020202020204" pitchFamily="34" charset="0"/>
              <a:buChar char="•"/>
            </a:pPr>
            <a:r>
              <a:rPr lang="en-US" sz="5400" b="0" dirty="0">
                <a:solidFill>
                  <a:schemeClr val="tx1">
                    <a:lumMod val="65000"/>
                    <a:lumOff val="35000"/>
                  </a:schemeClr>
                </a:solidFill>
                <a:latin typeface="Calibri" panose="020F0502020204030204" pitchFamily="34" charset="0"/>
              </a:rPr>
              <a:t>Be yourself!</a:t>
            </a:r>
          </a:p>
          <a:p>
            <a:pPr marL="0" indent="0">
              <a:buNone/>
            </a:pPr>
            <a:endParaRPr lang="en-US" sz="3600" dirty="0" smtClean="0"/>
          </a:p>
          <a:p>
            <a:pPr marL="0" indent="0">
              <a:buNone/>
            </a:pPr>
            <a:endParaRPr lang="en-US" sz="3600" dirty="0" smtClean="0"/>
          </a:p>
          <a:p>
            <a:pPr marL="0" indent="0">
              <a:buNone/>
            </a:pPr>
            <a:endParaRPr lang="en-US" sz="3600" dirty="0" smtClean="0"/>
          </a:p>
        </p:txBody>
      </p:sp>
      <p:sp>
        <p:nvSpPr>
          <p:cNvPr id="2" name="TextBox 1"/>
          <p:cNvSpPr txBox="1"/>
          <p:nvPr/>
        </p:nvSpPr>
        <p:spPr>
          <a:xfrm>
            <a:off x="267855" y="203200"/>
            <a:ext cx="8672945" cy="769441"/>
          </a:xfrm>
          <a:prstGeom prst="rect">
            <a:avLst/>
          </a:prstGeom>
          <a:noFill/>
        </p:spPr>
        <p:txBody>
          <a:bodyPr wrap="square" rtlCol="0">
            <a:spAutoFit/>
          </a:bodyPr>
          <a:lstStyle/>
          <a:p>
            <a:r>
              <a:rPr lang="en-US" sz="4400" dirty="0" smtClean="0">
                <a:solidFill>
                  <a:schemeClr val="bg1">
                    <a:lumMod val="50000"/>
                  </a:schemeClr>
                </a:solidFill>
                <a:latin typeface="Calibri" panose="020F0502020204030204" pitchFamily="34" charset="0"/>
              </a:rPr>
              <a:t>TAKEAWAYS</a:t>
            </a:r>
            <a:endParaRPr lang="en-US" sz="4400" dirty="0">
              <a:solidFill>
                <a:schemeClr val="bg1">
                  <a:lumMod val="50000"/>
                </a:schemeClr>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9A8FFC84-F9ED-4288-9C5B-9E54F7E189EE}" type="slidenum">
              <a:rPr lang="en-US" smtClean="0"/>
              <a:pPr>
                <a:defRPr/>
              </a:pPr>
              <a:t>7</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937581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55" y="1771917"/>
            <a:ext cx="8672944" cy="3238631"/>
          </a:xfrm>
        </p:spPr>
        <p:txBody>
          <a:bodyPr>
            <a:noAutofit/>
          </a:bodyPr>
          <a:lstStyle/>
          <a:p>
            <a:pPr marL="0" indent="0">
              <a:buClr>
                <a:schemeClr val="tx1">
                  <a:lumMod val="50000"/>
                  <a:lumOff val="50000"/>
                </a:schemeClr>
              </a:buClr>
              <a:buSzPct val="100000"/>
              <a:buNone/>
            </a:pPr>
            <a:r>
              <a:rPr lang="en-US" sz="4000" dirty="0" smtClean="0">
                <a:latin typeface="Calibri" panose="020F0502020204030204" pitchFamily="34" charset="0"/>
              </a:rPr>
              <a:t>Audience</a:t>
            </a:r>
          </a:p>
          <a:p>
            <a:pPr marL="0" indent="0">
              <a:buClr>
                <a:schemeClr val="tx1">
                  <a:lumMod val="50000"/>
                  <a:lumOff val="50000"/>
                </a:schemeClr>
              </a:buClr>
              <a:buSzPct val="100000"/>
              <a:buNone/>
            </a:pPr>
            <a:r>
              <a:rPr lang="en-US" sz="4000" dirty="0" smtClean="0">
                <a:solidFill>
                  <a:schemeClr val="bg1">
                    <a:lumMod val="75000"/>
                  </a:schemeClr>
                </a:solidFill>
                <a:latin typeface="Calibri" panose="020F0502020204030204" pitchFamily="34" charset="0"/>
              </a:rPr>
              <a:t>Purpose</a:t>
            </a:r>
          </a:p>
          <a:p>
            <a:pPr marL="0" indent="0">
              <a:buClr>
                <a:schemeClr val="tx1">
                  <a:lumMod val="50000"/>
                  <a:lumOff val="50000"/>
                </a:schemeClr>
              </a:buClr>
              <a:buSzPct val="100000"/>
              <a:buNone/>
            </a:pPr>
            <a:r>
              <a:rPr lang="en-US" sz="4000" dirty="0" smtClean="0">
                <a:solidFill>
                  <a:schemeClr val="bg1">
                    <a:lumMod val="75000"/>
                  </a:schemeClr>
                </a:solidFill>
                <a:latin typeface="Calibri" panose="020F0502020204030204" pitchFamily="34" charset="0"/>
              </a:rPr>
              <a:t>Value Exchange</a:t>
            </a:r>
          </a:p>
          <a:p>
            <a:pPr marL="0" indent="0">
              <a:buClr>
                <a:schemeClr val="tx1">
                  <a:lumMod val="50000"/>
                  <a:lumOff val="50000"/>
                </a:schemeClr>
              </a:buClr>
              <a:buSzPct val="100000"/>
              <a:buNone/>
            </a:pPr>
            <a:endParaRPr lang="en-US" sz="1800" dirty="0">
              <a:latin typeface="Calibri" panose="020F0502020204030204" pitchFamily="34" charset="0"/>
            </a:endParaRPr>
          </a:p>
        </p:txBody>
      </p:sp>
      <p:sp>
        <p:nvSpPr>
          <p:cNvPr id="2" name="TextBox 1"/>
          <p:cNvSpPr txBox="1"/>
          <p:nvPr/>
        </p:nvSpPr>
        <p:spPr>
          <a:xfrm>
            <a:off x="267855" y="203200"/>
            <a:ext cx="8672945" cy="1446550"/>
          </a:xfrm>
          <a:prstGeom prst="rect">
            <a:avLst/>
          </a:prstGeom>
          <a:noFill/>
        </p:spPr>
        <p:txBody>
          <a:bodyPr wrap="square" rtlCol="0">
            <a:spAutoFit/>
          </a:bodyPr>
          <a:lstStyle/>
          <a:p>
            <a:r>
              <a:rPr lang="en-US" sz="4400" dirty="0" smtClean="0">
                <a:solidFill>
                  <a:schemeClr val="bg1">
                    <a:lumMod val="50000"/>
                  </a:schemeClr>
                </a:solidFill>
                <a:latin typeface="Calibri" panose="020F0502020204030204" pitchFamily="34" charset="0"/>
              </a:rPr>
              <a:t>YOU DON’T *HAVE* TO DO IT, BUT IF YOU DO CONSIDER:</a:t>
            </a:r>
            <a:endParaRPr lang="en-US" sz="4400" dirty="0">
              <a:solidFill>
                <a:schemeClr val="bg1">
                  <a:lumMod val="50000"/>
                </a:schemeClr>
              </a:solidFill>
              <a:latin typeface="Calibri" panose="020F0502020204030204" pitchFamily="34" charset="0"/>
            </a:endParaRPr>
          </a:p>
        </p:txBody>
      </p:sp>
      <p:sp>
        <p:nvSpPr>
          <p:cNvPr id="5" name="TextBox 4"/>
          <p:cNvSpPr txBox="1"/>
          <p:nvPr/>
        </p:nvSpPr>
        <p:spPr>
          <a:xfrm>
            <a:off x="92365" y="6520873"/>
            <a:ext cx="8672944" cy="430887"/>
          </a:xfrm>
          <a:prstGeom prst="rect">
            <a:avLst/>
          </a:prstGeom>
          <a:noFill/>
        </p:spPr>
        <p:txBody>
          <a:bodyPr wrap="square" rtlCol="0">
            <a:spAutoFit/>
          </a:bodyPr>
          <a:lstStyle/>
          <a:p>
            <a:r>
              <a:rPr lang="en-US" sz="1100" dirty="0" smtClean="0">
                <a:solidFill>
                  <a:schemeClr val="tx2"/>
                </a:solidFill>
                <a:latin typeface="Calibri" panose="020F0502020204030204" pitchFamily="34" charset="0"/>
              </a:rPr>
              <a:t>Pew </a:t>
            </a:r>
            <a:r>
              <a:rPr lang="en-US" sz="1100" dirty="0">
                <a:solidFill>
                  <a:schemeClr val="tx2"/>
                </a:solidFill>
                <a:latin typeface="Calibri" panose="020F0502020204030204" pitchFamily="34" charset="0"/>
              </a:rPr>
              <a:t>Internet, </a:t>
            </a:r>
            <a:r>
              <a:rPr lang="en-US" sz="1100" i="1" dirty="0">
                <a:solidFill>
                  <a:schemeClr val="tx2"/>
                </a:solidFill>
                <a:latin typeface="Calibri" panose="020F0502020204030204" pitchFamily="34" charset="0"/>
              </a:rPr>
              <a:t>The Demographics of Social Media Users — 2012</a:t>
            </a:r>
          </a:p>
          <a:p>
            <a:endParaRPr lang="en-US" sz="1100" dirty="0">
              <a:latin typeface="Calibri" panose="020F0502020204030204" pitchFamily="34" charset="0"/>
            </a:endParaRPr>
          </a:p>
        </p:txBody>
      </p:sp>
      <p:pic>
        <p:nvPicPr>
          <p:cNvPr id="7" name="Picture 6">
            <a:hlinkClick r:id="rId3"/>
          </p:cNvPr>
          <p:cNvPicPr>
            <a:picLocks noChangeAspect="1"/>
          </p:cNvPicPr>
          <p:nvPr/>
        </p:nvPicPr>
        <p:blipFill>
          <a:blip r:embed="rId4"/>
          <a:stretch>
            <a:fillRect/>
          </a:stretch>
        </p:blipFill>
        <p:spPr>
          <a:xfrm>
            <a:off x="3831170" y="1771917"/>
            <a:ext cx="5109629" cy="4383302"/>
          </a:xfrm>
          <a:prstGeom prst="rect">
            <a:avLst/>
          </a:prstGeom>
        </p:spPr>
      </p:pic>
      <p:sp>
        <p:nvSpPr>
          <p:cNvPr id="6" name="Slide Number Placeholder 5"/>
          <p:cNvSpPr>
            <a:spLocks noGrp="1"/>
          </p:cNvSpPr>
          <p:nvPr>
            <p:ph type="sldNum" sz="quarter" idx="12"/>
          </p:nvPr>
        </p:nvSpPr>
        <p:spPr/>
        <p:txBody>
          <a:bodyPr/>
          <a:lstStyle/>
          <a:p>
            <a:pPr>
              <a:defRPr/>
            </a:pPr>
            <a:fld id="{9A8FFC84-F9ED-4288-9C5B-9E54F7E189EE}" type="slidenum">
              <a:rPr lang="en-US" smtClean="0"/>
              <a:pPr>
                <a:defRPr/>
              </a:pPr>
              <a:t>8</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464811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55" y="1771917"/>
            <a:ext cx="8672944" cy="3238631"/>
          </a:xfrm>
        </p:spPr>
        <p:txBody>
          <a:bodyPr>
            <a:noAutofit/>
          </a:bodyPr>
          <a:lstStyle/>
          <a:p>
            <a:pPr marL="0" indent="0">
              <a:buClr>
                <a:schemeClr val="tx1">
                  <a:lumMod val="50000"/>
                  <a:lumOff val="50000"/>
                </a:schemeClr>
              </a:buClr>
              <a:buSzPct val="100000"/>
              <a:buNone/>
            </a:pPr>
            <a:r>
              <a:rPr lang="en-US" sz="4000" dirty="0" smtClean="0">
                <a:solidFill>
                  <a:schemeClr val="bg1">
                    <a:lumMod val="75000"/>
                  </a:schemeClr>
                </a:solidFill>
                <a:latin typeface="Calibri" panose="020F0502020204030204" pitchFamily="34" charset="0"/>
              </a:rPr>
              <a:t>Audience</a:t>
            </a:r>
          </a:p>
          <a:p>
            <a:pPr marL="0" indent="0">
              <a:buClr>
                <a:schemeClr val="tx1">
                  <a:lumMod val="50000"/>
                  <a:lumOff val="50000"/>
                </a:schemeClr>
              </a:buClr>
              <a:buSzPct val="100000"/>
              <a:buNone/>
            </a:pPr>
            <a:r>
              <a:rPr lang="en-US" sz="4000" dirty="0" smtClean="0">
                <a:latin typeface="Calibri" panose="020F0502020204030204" pitchFamily="34" charset="0"/>
              </a:rPr>
              <a:t>Purpose</a:t>
            </a:r>
          </a:p>
          <a:p>
            <a:pPr marL="0" indent="0">
              <a:buClr>
                <a:schemeClr val="tx1">
                  <a:lumMod val="50000"/>
                  <a:lumOff val="50000"/>
                </a:schemeClr>
              </a:buClr>
              <a:buSzPct val="100000"/>
              <a:buNone/>
            </a:pPr>
            <a:r>
              <a:rPr lang="en-US" sz="4000" dirty="0" smtClean="0">
                <a:solidFill>
                  <a:schemeClr val="bg1">
                    <a:lumMod val="75000"/>
                  </a:schemeClr>
                </a:solidFill>
                <a:latin typeface="Calibri" panose="020F0502020204030204" pitchFamily="34" charset="0"/>
              </a:rPr>
              <a:t>Value Exchange</a:t>
            </a:r>
          </a:p>
          <a:p>
            <a:pPr marL="0" indent="0">
              <a:buClr>
                <a:schemeClr val="tx1">
                  <a:lumMod val="50000"/>
                  <a:lumOff val="50000"/>
                </a:schemeClr>
              </a:buClr>
              <a:buSzPct val="100000"/>
              <a:buNone/>
            </a:pPr>
            <a:endParaRPr lang="en-US" sz="1800" dirty="0">
              <a:latin typeface="Calibri" panose="020F0502020204030204" pitchFamily="34" charset="0"/>
            </a:endParaRPr>
          </a:p>
        </p:txBody>
      </p:sp>
      <p:sp>
        <p:nvSpPr>
          <p:cNvPr id="2" name="TextBox 1"/>
          <p:cNvSpPr txBox="1"/>
          <p:nvPr/>
        </p:nvSpPr>
        <p:spPr>
          <a:xfrm>
            <a:off x="267855" y="203200"/>
            <a:ext cx="8672945" cy="1446550"/>
          </a:xfrm>
          <a:prstGeom prst="rect">
            <a:avLst/>
          </a:prstGeom>
          <a:noFill/>
        </p:spPr>
        <p:txBody>
          <a:bodyPr wrap="square" rtlCol="0">
            <a:spAutoFit/>
          </a:bodyPr>
          <a:lstStyle/>
          <a:p>
            <a:r>
              <a:rPr lang="en-US" sz="4400" dirty="0" smtClean="0">
                <a:solidFill>
                  <a:schemeClr val="bg1">
                    <a:lumMod val="50000"/>
                  </a:schemeClr>
                </a:solidFill>
                <a:latin typeface="Calibri" panose="020F0502020204030204" pitchFamily="34" charset="0"/>
              </a:rPr>
              <a:t>YOU DON’T *HAVE* TO DO IT, BUT IF YOU DO CONSIDER:</a:t>
            </a:r>
            <a:endParaRPr lang="en-US" sz="4400" dirty="0">
              <a:solidFill>
                <a:schemeClr val="bg1">
                  <a:lumMod val="50000"/>
                </a:schemeClr>
              </a:solidFill>
              <a:latin typeface="Calibri" panose="020F0502020204030204" pitchFamily="34" charset="0"/>
            </a:endParaRPr>
          </a:p>
        </p:txBody>
      </p:sp>
      <p:grpSp>
        <p:nvGrpSpPr>
          <p:cNvPr id="4" name="Group 7"/>
          <p:cNvGrpSpPr/>
          <p:nvPr/>
        </p:nvGrpSpPr>
        <p:grpSpPr>
          <a:xfrm>
            <a:off x="3925956" y="1771915"/>
            <a:ext cx="4581938" cy="4493085"/>
            <a:chOff x="3747052" y="2047463"/>
            <a:chExt cx="4581938" cy="2206485"/>
          </a:xfrm>
        </p:grpSpPr>
        <p:sp>
          <p:nvSpPr>
            <p:cNvPr id="7" name="Rectangle 6"/>
            <p:cNvSpPr/>
            <p:nvPr/>
          </p:nvSpPr>
          <p:spPr>
            <a:xfrm>
              <a:off x="3747052" y="2047463"/>
              <a:ext cx="4502425" cy="220648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055165" y="2135042"/>
              <a:ext cx="4273825" cy="1958579"/>
            </a:xfrm>
            <a:prstGeom prst="rect">
              <a:avLst/>
            </a:prstGeom>
            <a:noFill/>
          </p:spPr>
          <p:txBody>
            <a:bodyPr wrap="square" rtlCol="0">
              <a:spAutoFit/>
            </a:bodyPr>
            <a:lstStyle/>
            <a:p>
              <a:r>
                <a:rPr lang="en-US" sz="2400" dirty="0" smtClean="0">
                  <a:solidFill>
                    <a:srgbClr val="191919"/>
                  </a:solidFill>
                  <a:latin typeface="Calibri" panose="020F0502020204030204" pitchFamily="34" charset="0"/>
                </a:rPr>
                <a:t>Know your goals</a:t>
              </a:r>
            </a:p>
            <a:p>
              <a:endParaRPr lang="en-US" sz="2000" dirty="0" smtClean="0">
                <a:solidFill>
                  <a:srgbClr val="191919"/>
                </a:solidFill>
                <a:latin typeface="Calibri" panose="020F0502020204030204" pitchFamily="34" charset="0"/>
              </a:endParaRPr>
            </a:p>
            <a:p>
              <a:pPr marL="285750" indent="-285750">
                <a:spcAft>
                  <a:spcPts val="500"/>
                </a:spcAft>
                <a:buFont typeface="Arial" panose="020B0604020202020204" pitchFamily="34" charset="0"/>
                <a:buChar char="•"/>
              </a:pPr>
              <a:r>
                <a:rPr lang="en-US" sz="2000" dirty="0" smtClean="0">
                  <a:solidFill>
                    <a:srgbClr val="191919"/>
                  </a:solidFill>
                  <a:latin typeface="Calibri" panose="020F0502020204030204" pitchFamily="34" charset="0"/>
                </a:rPr>
                <a:t>Soliciting individual </a:t>
              </a:r>
              <a:r>
                <a:rPr lang="en-US" sz="2000" dirty="0">
                  <a:solidFill>
                    <a:srgbClr val="191919"/>
                  </a:solidFill>
                  <a:latin typeface="Calibri" panose="020F0502020204030204" pitchFamily="34" charset="0"/>
                </a:rPr>
                <a:t>gifts &amp; donations (most common)</a:t>
              </a:r>
            </a:p>
            <a:p>
              <a:pPr marL="285750" indent="-285750">
                <a:spcAft>
                  <a:spcPts val="500"/>
                </a:spcAft>
                <a:buFont typeface="Arial" panose="020B0604020202020204" pitchFamily="34" charset="0"/>
                <a:buChar char="•"/>
              </a:pPr>
              <a:r>
                <a:rPr lang="en-US" sz="2000" dirty="0" smtClean="0">
                  <a:solidFill>
                    <a:srgbClr val="191919"/>
                  </a:solidFill>
                  <a:latin typeface="Calibri" panose="020F0502020204030204" pitchFamily="34" charset="0"/>
                </a:rPr>
                <a:t>Community building</a:t>
              </a:r>
            </a:p>
            <a:p>
              <a:pPr marL="285750" indent="-285750">
                <a:spcAft>
                  <a:spcPts val="500"/>
                </a:spcAft>
                <a:buFont typeface="Arial" panose="020B0604020202020204" pitchFamily="34" charset="0"/>
                <a:buChar char="•"/>
              </a:pPr>
              <a:r>
                <a:rPr lang="en-US" sz="2000" dirty="0" smtClean="0">
                  <a:solidFill>
                    <a:srgbClr val="191919"/>
                  </a:solidFill>
                  <a:latin typeface="Calibri" panose="020F0502020204030204" pitchFamily="34" charset="0"/>
                </a:rPr>
                <a:t>Reach new audiences</a:t>
              </a:r>
            </a:p>
            <a:p>
              <a:pPr marL="285750" indent="-285750">
                <a:spcAft>
                  <a:spcPts val="500"/>
                </a:spcAft>
                <a:buFont typeface="Arial" panose="020B0604020202020204" pitchFamily="34" charset="0"/>
                <a:buChar char="•"/>
              </a:pPr>
              <a:r>
                <a:rPr lang="en-US" sz="2000" dirty="0" smtClean="0">
                  <a:solidFill>
                    <a:srgbClr val="191919"/>
                  </a:solidFill>
                  <a:latin typeface="Calibri" panose="020F0502020204030204" pitchFamily="34" charset="0"/>
                </a:rPr>
                <a:t>SEO / site traffic</a:t>
              </a:r>
            </a:p>
            <a:p>
              <a:pPr marL="285750" indent="-285750">
                <a:spcAft>
                  <a:spcPts val="500"/>
                </a:spcAft>
                <a:buFont typeface="Arial" panose="020B0604020202020204" pitchFamily="34" charset="0"/>
                <a:buChar char="•"/>
              </a:pPr>
              <a:r>
                <a:rPr lang="en-US" sz="2000" dirty="0" smtClean="0">
                  <a:solidFill>
                    <a:srgbClr val="191919"/>
                  </a:solidFill>
                  <a:latin typeface="Calibri" panose="020F0502020204030204" pitchFamily="34" charset="0"/>
                </a:rPr>
                <a:t>Event focus</a:t>
              </a:r>
            </a:p>
            <a:p>
              <a:pPr marL="285750" indent="-285750">
                <a:spcAft>
                  <a:spcPts val="500"/>
                </a:spcAft>
                <a:buFont typeface="Arial" panose="020B0604020202020204" pitchFamily="34" charset="0"/>
                <a:buChar char="•"/>
              </a:pPr>
              <a:r>
                <a:rPr lang="en-US" sz="2000" dirty="0" smtClean="0">
                  <a:solidFill>
                    <a:srgbClr val="191919"/>
                  </a:solidFill>
                  <a:latin typeface="Calibri" panose="020F0502020204030204" pitchFamily="34" charset="0"/>
                </a:rPr>
                <a:t>Education</a:t>
              </a:r>
            </a:p>
            <a:p>
              <a:pPr marL="285750" indent="-285750">
                <a:spcAft>
                  <a:spcPts val="500"/>
                </a:spcAft>
                <a:buFont typeface="Arial" panose="020B0604020202020204" pitchFamily="34" charset="0"/>
                <a:buChar char="•"/>
              </a:pPr>
              <a:r>
                <a:rPr lang="en-US" sz="2000" dirty="0">
                  <a:solidFill>
                    <a:srgbClr val="191919"/>
                  </a:solidFill>
                  <a:latin typeface="Calibri" panose="020F0502020204030204" pitchFamily="34" charset="0"/>
                </a:rPr>
                <a:t>Inspiring advocacy</a:t>
              </a:r>
            </a:p>
            <a:p>
              <a:pPr>
                <a:spcAft>
                  <a:spcPts val="500"/>
                </a:spcAft>
              </a:pPr>
              <a:r>
                <a:rPr lang="en-US" sz="2000" dirty="0" smtClean="0">
                  <a:solidFill>
                    <a:srgbClr val="191919"/>
                  </a:solidFill>
                  <a:latin typeface="Calibri" panose="020F0502020204030204" pitchFamily="34" charset="0"/>
                </a:rPr>
                <a:t>…. combo of the above</a:t>
              </a:r>
              <a:endParaRPr lang="en-US" sz="2000" dirty="0">
                <a:solidFill>
                  <a:srgbClr val="191919"/>
                </a:solidFill>
                <a:latin typeface="Calibri" panose="020F0502020204030204" pitchFamily="34" charset="0"/>
              </a:endParaRPr>
            </a:p>
          </p:txBody>
        </p:sp>
      </p:grpSp>
      <p:sp>
        <p:nvSpPr>
          <p:cNvPr id="8" name="Slide Number Placeholder 7"/>
          <p:cNvSpPr>
            <a:spLocks noGrp="1"/>
          </p:cNvSpPr>
          <p:nvPr>
            <p:ph type="sldNum" sz="quarter" idx="12"/>
          </p:nvPr>
        </p:nvSpPr>
        <p:spPr/>
        <p:txBody>
          <a:bodyPr/>
          <a:lstStyle/>
          <a:p>
            <a:pPr>
              <a:defRPr/>
            </a:pPr>
            <a:fld id="{9A8FFC84-F9ED-4288-9C5B-9E54F7E189EE}" type="slidenum">
              <a:rPr lang="en-US" smtClean="0"/>
              <a:pPr>
                <a:defRPr/>
              </a:pPr>
              <a:t>9</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669983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4645</TotalTime>
  <Words>1534</Words>
  <Application>Microsoft Macintosh PowerPoint</Application>
  <PresentationFormat>On-screen Show (4:3)</PresentationFormat>
  <Paragraphs>269</Paragraphs>
  <Slides>23</Slides>
  <Notes>15</Notes>
  <HiddenSlides>0</HiddenSlides>
  <MMClips>0</MMClips>
  <ScaleCrop>false</ScaleCrop>
  <HeadingPairs>
    <vt:vector size="4" baseType="variant">
      <vt:variant>
        <vt:lpstr>Design Template</vt:lpstr>
      </vt:variant>
      <vt:variant>
        <vt:i4>1</vt:i4>
      </vt:variant>
      <vt:variant>
        <vt:lpstr>Slide Titles</vt:lpstr>
      </vt:variant>
      <vt:variant>
        <vt:i4>23</vt:i4>
      </vt:variant>
    </vt:vector>
  </HeadingPairs>
  <TitlesOfParts>
    <vt:vector size="24" baseType="lpstr">
      <vt:lpstr>Office Theme</vt:lpstr>
      <vt:lpstr> Connections:  Using Social Media to Promote Your Nonprofit’s Mission </vt:lpstr>
      <vt:lpstr>Agenda</vt:lpstr>
      <vt:lpstr>Junior League of Pelham Overview</vt:lpstr>
      <vt:lpstr>Connections: Using Social Media to Promote Your Nonprofit’s Mission</vt:lpstr>
      <vt:lpstr>Burbio.com</vt:lpstr>
      <vt:lpstr>USING SOCIAL MEDIA TO PROMOTE  YOUR NONPROFIT’S MISSION</vt:lpstr>
      <vt:lpstr>Slide 7</vt:lpstr>
      <vt:lpstr>Slide 8</vt:lpstr>
      <vt:lpstr>Slide 9</vt:lpstr>
      <vt:lpstr>Slide 10</vt:lpstr>
      <vt:lpstr>Slide 11</vt:lpstr>
      <vt:lpstr>Slide 12</vt:lpstr>
      <vt:lpstr>Slide 13</vt:lpstr>
      <vt:lpstr>Slide 14</vt:lpstr>
      <vt:lpstr>Slide 15</vt:lpstr>
      <vt:lpstr>Pelham Reads!  Frankenstein  Sponsored by: The Town of Pelham Public Library Friends of the Town of Pelham Public Library The Picture House Pelham Art Center</vt:lpstr>
      <vt:lpstr>Slide 17</vt:lpstr>
      <vt:lpstr>   Mission</vt:lpstr>
      <vt:lpstr>            Social Media</vt:lpstr>
      <vt:lpstr>         Strategies</vt:lpstr>
      <vt:lpstr>                     Youth Social Media</vt:lpstr>
      <vt:lpstr>      Help Extend Our Reach</vt:lpstr>
      <vt:lpstr>Junior League of Pelham:                       Grants Overview</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Connections:  Using Social Media to Promote Your Nonprofit’s Mission</dc:title>
  <dc:creator>Craig DeDomenico</dc:creator>
  <cp:lastModifiedBy>Office 2004 Test Drive User</cp:lastModifiedBy>
  <cp:revision>140</cp:revision>
  <cp:lastPrinted>2013-09-09T21:34:07Z</cp:lastPrinted>
  <dcterms:created xsi:type="dcterms:W3CDTF">2013-11-07T02:40:31Z</dcterms:created>
  <dcterms:modified xsi:type="dcterms:W3CDTF">2013-11-07T02:40:55Z</dcterms:modified>
</cp:coreProperties>
</file>